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70" r:id="rId13"/>
    <p:sldId id="271" r:id="rId14"/>
    <p:sldId id="272" r:id="rId15"/>
    <p:sldId id="268" r:id="rId16"/>
    <p:sldId id="269" r:id="rId17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B9CD"/>
    <a:srgbClr val="FCBC4A"/>
    <a:srgbClr val="FFA3A3"/>
    <a:srgbClr val="94DCC1"/>
    <a:srgbClr val="FF6161"/>
    <a:srgbClr val="57D5F0"/>
    <a:srgbClr val="94CBF0"/>
    <a:srgbClr val="FFFFFF"/>
    <a:srgbClr val="FF151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3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4.0072370635184484E-2"/>
          <c:y val="3.2610390612938092E-2"/>
          <c:w val="0.93910980225625507"/>
          <c:h val="0.9396811795584376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spPr>
            <a:gradFill flip="none" rotWithShape="1">
              <a:gsLst>
                <a:gs pos="0">
                  <a:srgbClr val="00B9CD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effectLst>
              <a:outerShdw blurRad="12700" dist="50800" dir="5400000" algn="ctr" rotWithShape="0">
                <a:srgbClr val="000000">
                  <a:alpha val="43137"/>
                </a:srgbClr>
              </a:outerShdw>
            </a:effectLst>
          </c:spPr>
          <c:cat>
            <c:strRef>
              <c:f>Лист1!$A$2</c:f>
              <c:strCache>
                <c:ptCount val="1"/>
                <c:pt idx="0">
                  <c:v>Сумма поступлений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579.8599999999999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55-4B62-B55F-1F2BEF5960D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 год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7500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alpha val="75000"/>
                  </a:schemeClr>
                </a:gs>
                <a:gs pos="100000">
                  <a:schemeClr val="accent2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solidFill>
                <a:srgbClr val="FCBC4A"/>
              </a:solidFill>
            </a:ln>
            <a:effectLst/>
          </c:spPr>
          <c:cat>
            <c:strRef>
              <c:f>Лист1!$A$2</c:f>
              <c:strCache>
                <c:ptCount val="1"/>
                <c:pt idx="0">
                  <c:v>Сумма поступлений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588.91999999999996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C55-4B62-B55F-1F2BEF5960D3}"/>
            </c:ext>
          </c:extLst>
        </c:ser>
        <c:dLbls/>
        <c:gapWidth val="355"/>
        <c:overlap val="-70"/>
        <c:axId val="70178304"/>
        <c:axId val="70179840"/>
      </c:barChart>
      <c:catAx>
        <c:axId val="70178304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70179840"/>
        <c:crosses val="autoZero"/>
        <c:auto val="1"/>
        <c:lblAlgn val="ctr"/>
        <c:lblOffset val="100"/>
      </c:catAx>
      <c:valAx>
        <c:axId val="70179840"/>
        <c:scaling>
          <c:orientation val="minMax"/>
          <c:max val="800"/>
          <c:min val="50"/>
        </c:scaling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0178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0.30874</cdr:x>
      <cdr:y>0.86397</cdr:y>
    </cdr:from>
    <cdr:to>
      <cdr:x>0.5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13532" y="4476750"/>
          <a:ext cx="1866900" cy="704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0.62945</cdr:x>
      <cdr:y>0.67411</cdr:y>
    </cdr:from>
    <cdr:to>
      <cdr:x>0.8051</cdr:x>
      <cdr:y>0.8322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6505695" y="3698609"/>
          <a:ext cx="1815440" cy="86738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FCBC4A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0.64067</cdr:x>
      <cdr:y>0.67509</cdr:y>
    </cdr:from>
    <cdr:to>
      <cdr:x>0.79387</cdr:x>
      <cdr:y>0.84972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621712" y="3703984"/>
          <a:ext cx="1583406" cy="958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Площадь</a:t>
          </a:r>
        </a:p>
        <a:p xmlns:a="http://schemas.openxmlformats.org/drawingml/2006/main">
          <a:pPr algn="ctr"/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4 074 га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DB3367-2458-4124-96C2-672568FB4498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1BA4C1-F951-46DF-8E30-8C42EFC0C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7982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C37C-FE36-44B4-9290-BFB26E74CE7F}" type="datetime1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5238-9C7E-4125-AA18-6B06BC676A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2079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4533D-8876-4031-B48B-C974ECC109F6}" type="datetime1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5238-9C7E-4125-AA18-6B06BC676A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1397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0944-655E-45EC-A075-74593A4A626F}" type="datetime1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5238-9C7E-4125-AA18-6B06BC676A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7307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127A-99A0-4715-8AEA-F10EF372863C}" type="datetime1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5238-9C7E-4125-AA18-6B06BC676A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2206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E41FB-0CB5-40BF-B86D-549DEF345235}" type="datetime1">
              <a:rPr lang="ru-RU" smtClean="0"/>
              <a:pPr/>
              <a:t>24.03.2025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5238-9C7E-4125-AA18-6B06BC676A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7798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4D92-2EB0-400C-AA46-9C55808AB8BD}" type="datetime1">
              <a:rPr lang="ru-RU" smtClean="0"/>
              <a:pPr/>
              <a:t>24.03.2025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5238-9C7E-4125-AA18-6B06BC676A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079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D55C8-47F1-4A52-8D3B-729CD67167CC}" type="datetime1">
              <a:rPr lang="ru-RU" smtClean="0"/>
              <a:pPr/>
              <a:t>24.03.2025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5238-9C7E-4125-AA18-6B06BC676A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7593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14063-FA07-475C-B896-3796BE58CCD0}" type="datetime1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5238-9C7E-4125-AA18-6B06BC676A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018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CC7C-D077-4556-B7C1-7D02417C48E5}" type="datetime1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5238-9C7E-4125-AA18-6B06BC676A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1865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63842-4F4C-4D1C-8A1B-867056CA2DA4}" type="datetime1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5238-9C7E-4125-AA18-6B06BC676A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3603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2A137-15E9-463D-BD65-157E3E5D22D2}" type="datetime1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5238-9C7E-4125-AA18-6B06BC676A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080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F3869-4B07-406F-BF20-6E822AEFBB3A}" type="datetime1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05238-9C7E-4125-AA18-6B06BC676A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749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png"/><Relationship Id="rId4" Type="http://schemas.openxmlformats.org/officeDocument/2006/relationships/oleObject" Target="../embeddings/_____Microsoft_Office_Excel_97-20031.xls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5585" y="215809"/>
            <a:ext cx="10039193" cy="1463855"/>
          </a:xfrm>
          <a:prstGeom prst="rect">
            <a:avLst/>
          </a:prstGeom>
          <a:solidFill>
            <a:srgbClr val="94DC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5" y="155395"/>
            <a:ext cx="1176630" cy="12132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15714" y="179057"/>
            <a:ext cx="5686425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 </a:t>
            </a:r>
          </a:p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Магнитогорска</a:t>
            </a:r>
            <a:endParaRPr lang="ru-RU" sz="4000" dirty="0">
              <a:solidFill>
                <a:schemeClr val="accent1">
                  <a:lumMod val="75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5"/>
          <p:cNvSpPr/>
          <p:nvPr/>
        </p:nvSpPr>
        <p:spPr>
          <a:xfrm>
            <a:off x="8005639" y="919212"/>
            <a:ext cx="1205156" cy="73187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/>
          </a:ln>
          <a:effectLst/>
        </p:spPr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0" cap="none" spc="-1" normalizeH="0" baseline="0" noProof="0" dirty="0" smtClean="0">
                <a:ln>
                  <a:noFill/>
                </a:ln>
                <a:solidFill>
                  <a:srgbClr val="4A4F5A"/>
                </a:solidFill>
                <a:effectLst/>
                <a:uLnTx/>
                <a:uFillTx/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25</a:t>
            </a:r>
            <a:endParaRPr kumimoji="0" lang="ru-RU" sz="4000" b="0" i="0" u="none" strike="noStrike" kern="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755" y="1990725"/>
            <a:ext cx="4316503" cy="283618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962400" y="5133975"/>
            <a:ext cx="8086478" cy="1419226"/>
          </a:xfrm>
          <a:prstGeom prst="rect">
            <a:avLst/>
          </a:prstGeom>
          <a:solidFill>
            <a:srgbClr val="FCBC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7715250" y="304800"/>
            <a:ext cx="1814510" cy="553998"/>
          </a:xfrm>
          <a:prstGeom prst="rect">
            <a:avLst/>
          </a:prstGeom>
          <a:solidFill>
            <a:srgbClr val="FCBC4A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Марта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62400" y="5095217"/>
            <a:ext cx="79996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 – </a:t>
            </a:r>
            <a:r>
              <a:rPr lang="ru-R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Верховодова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Е.Г.</a:t>
            </a: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</a:t>
            </a:r>
            <a:r>
              <a:rPr lang="ru-R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КУИиЗО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администрации города Магнитогорска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5300" y="1990725"/>
            <a:ext cx="55530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</a:t>
            </a:r>
          </a:p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 деятельности администрации города по управлению муниципальным имуществом и об использовании земельных участков за 2024 год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5238-9C7E-4125-AA18-6B06BC676A9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21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5" y="155395"/>
            <a:ext cx="1176630" cy="12132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5594" y="186698"/>
            <a:ext cx="904805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pPr algn="ctr"/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объектов имущества, шт.</a:t>
            </a:r>
            <a:endParaRPr lang="ru-RU" sz="4000" dirty="0">
              <a:solidFill>
                <a:schemeClr val="accent1">
                  <a:lumMod val="75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81325" y="1368602"/>
            <a:ext cx="2971800" cy="4714875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42392" y="6293683"/>
            <a:ext cx="1809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00387" y="1482904"/>
            <a:ext cx="2733675" cy="1117421"/>
          </a:xfrm>
          <a:prstGeom prst="rect">
            <a:avLst/>
          </a:prstGeom>
          <a:solidFill>
            <a:srgbClr val="94CBF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078048" y="2714626"/>
            <a:ext cx="2738438" cy="3159304"/>
          </a:xfrm>
          <a:prstGeom prst="rect">
            <a:avLst/>
          </a:prstGeom>
          <a:solidFill>
            <a:srgbClr val="FFA3A3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395865" y="1368601"/>
            <a:ext cx="2971800" cy="4714875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515431" y="2714626"/>
            <a:ext cx="2738438" cy="3159304"/>
          </a:xfrm>
          <a:prstGeom prst="rect">
            <a:avLst/>
          </a:prstGeom>
          <a:solidFill>
            <a:srgbClr val="FFA3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140116" y="6293683"/>
            <a:ext cx="1809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815" y="1478564"/>
            <a:ext cx="2731245" cy="112176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42164" y="1582889"/>
            <a:ext cx="265524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94CB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Недвижимое имущество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4301" y="3554589"/>
            <a:ext cx="2775064" cy="923330"/>
          </a:xfrm>
          <a:prstGeom prst="rect">
            <a:avLst/>
          </a:prstGeom>
          <a:solidFill>
            <a:srgbClr val="FFE7E7"/>
          </a:solidFill>
          <a:ln>
            <a:solidFill>
              <a:srgbClr val="FFA3A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Движимое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528461" y="1582889"/>
            <a:ext cx="2468608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94CB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Недвижимое имущество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487231" y="3554589"/>
            <a:ext cx="2607787" cy="1015663"/>
          </a:xfrm>
          <a:prstGeom prst="rect">
            <a:avLst/>
          </a:prstGeom>
          <a:solidFill>
            <a:srgbClr val="FFE7E7"/>
          </a:solidFill>
          <a:ln>
            <a:solidFill>
              <a:srgbClr val="FFA3A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Движимое</a:t>
            </a:r>
          </a:p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09079" y="1721388"/>
            <a:ext cx="14763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23 153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85281" y="1721388"/>
            <a:ext cx="147637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16 797</a:t>
            </a:r>
            <a:endParaRPr lang="ru-RU" sz="3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45692" y="3687961"/>
            <a:ext cx="164306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131 199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54934" y="3638573"/>
            <a:ext cx="185366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145 662</a:t>
            </a:r>
            <a:endParaRPr lang="ru-RU" sz="3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53869" y="6372730"/>
            <a:ext cx="2743200" cy="365125"/>
          </a:xfrm>
        </p:spPr>
        <p:txBody>
          <a:bodyPr/>
          <a:lstStyle/>
          <a:p>
            <a:fld id="{62D05238-9C7E-4125-AA18-6B06BC676A90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5044" y="203073"/>
            <a:ext cx="1487553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36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5" y="155395"/>
            <a:ext cx="1176630" cy="12132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11960" y="186698"/>
            <a:ext cx="8712942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pPr algn="ctr"/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земельных участков, шт.</a:t>
            </a:r>
            <a:endParaRPr lang="ru-RU" sz="4000" dirty="0">
              <a:solidFill>
                <a:schemeClr val="accent1">
                  <a:lumMod val="75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65570" y="6073170"/>
            <a:ext cx="1809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00832" y="6073170"/>
            <a:ext cx="1809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Google Shape;498;p41"/>
          <p:cNvSpPr/>
          <p:nvPr/>
        </p:nvSpPr>
        <p:spPr>
          <a:xfrm>
            <a:off x="2497556" y="1055658"/>
            <a:ext cx="3348612" cy="2424623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137160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 dirty="0">
              <a:solidFill>
                <a:schemeClr val="dk1"/>
              </a:solidFill>
              <a:latin typeface="News Cycle"/>
              <a:ea typeface="News Cycle"/>
            </a:endParaRPr>
          </a:p>
        </p:txBody>
      </p:sp>
      <p:sp>
        <p:nvSpPr>
          <p:cNvPr id="32" name="Google Shape;498;p41"/>
          <p:cNvSpPr/>
          <p:nvPr/>
        </p:nvSpPr>
        <p:spPr>
          <a:xfrm>
            <a:off x="2515983" y="3564305"/>
            <a:ext cx="3348613" cy="2247909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137160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 dirty="0">
              <a:solidFill>
                <a:schemeClr val="dk1"/>
              </a:solidFill>
              <a:latin typeface="News Cycle"/>
              <a:ea typeface="News Cycle"/>
            </a:endParaRPr>
          </a:p>
        </p:txBody>
      </p:sp>
      <p:sp>
        <p:nvSpPr>
          <p:cNvPr id="33" name="Google Shape;498;p41"/>
          <p:cNvSpPr/>
          <p:nvPr/>
        </p:nvSpPr>
        <p:spPr>
          <a:xfrm>
            <a:off x="6040865" y="1072193"/>
            <a:ext cx="3467100" cy="2424623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137160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 dirty="0">
              <a:solidFill>
                <a:schemeClr val="dk1"/>
              </a:solidFill>
              <a:latin typeface="News Cycle"/>
              <a:ea typeface="News Cycle"/>
            </a:endParaRPr>
          </a:p>
        </p:txBody>
      </p:sp>
      <p:sp>
        <p:nvSpPr>
          <p:cNvPr id="34" name="Google Shape;498;p41"/>
          <p:cNvSpPr/>
          <p:nvPr/>
        </p:nvSpPr>
        <p:spPr>
          <a:xfrm>
            <a:off x="6032006" y="3553797"/>
            <a:ext cx="3487739" cy="2218353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137160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 dirty="0">
              <a:solidFill>
                <a:schemeClr val="dk1"/>
              </a:solidFill>
              <a:latin typeface="News Cycle"/>
              <a:ea typeface="News Cycle"/>
            </a:endParaRPr>
          </a:p>
        </p:txBody>
      </p:sp>
      <p:sp>
        <p:nvSpPr>
          <p:cNvPr id="35" name="Google Shape;502;p41"/>
          <p:cNvSpPr/>
          <p:nvPr/>
        </p:nvSpPr>
        <p:spPr>
          <a:xfrm>
            <a:off x="3613533" y="1399109"/>
            <a:ext cx="3910853" cy="3746746"/>
          </a:xfrm>
          <a:prstGeom prst="pie">
            <a:avLst>
              <a:gd name="adj1" fmla="val 10788866"/>
              <a:gd name="adj2" fmla="val 16200000"/>
            </a:avLst>
          </a:prstGeom>
          <a:solidFill>
            <a:srgbClr val="FFA3A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>
              <a:solidFill>
                <a:srgbClr val="94CBF0"/>
              </a:solidFill>
              <a:latin typeface="Arial"/>
              <a:ea typeface="Arial"/>
            </a:endParaRPr>
          </a:p>
        </p:txBody>
      </p:sp>
      <p:sp>
        <p:nvSpPr>
          <p:cNvPr id="36" name="Google Shape;505;p41"/>
          <p:cNvSpPr/>
          <p:nvPr/>
        </p:nvSpPr>
        <p:spPr>
          <a:xfrm rot="16200000">
            <a:off x="3814778" y="1793631"/>
            <a:ext cx="3636653" cy="3945204"/>
          </a:xfrm>
          <a:prstGeom prst="pie">
            <a:avLst>
              <a:gd name="adj1" fmla="val 10788866"/>
              <a:gd name="adj2" fmla="val 16200000"/>
            </a:avLst>
          </a:prstGeom>
          <a:solidFill>
            <a:srgbClr val="00B9C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37" name="Google Shape;503;p41"/>
          <p:cNvSpPr/>
          <p:nvPr/>
        </p:nvSpPr>
        <p:spPr>
          <a:xfrm rot="5400000">
            <a:off x="4321792" y="1252853"/>
            <a:ext cx="3799775" cy="4055697"/>
          </a:xfrm>
          <a:prstGeom prst="pie">
            <a:avLst>
              <a:gd name="adj1" fmla="val 10768310"/>
              <a:gd name="adj2" fmla="val 16200000"/>
            </a:avLst>
          </a:prstGeom>
          <a:solidFill>
            <a:srgbClr val="94DCC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38" name="Google Shape;504;p41"/>
          <p:cNvSpPr/>
          <p:nvPr/>
        </p:nvSpPr>
        <p:spPr>
          <a:xfrm rot="10800000">
            <a:off x="4191471" y="1869074"/>
            <a:ext cx="4055698" cy="3661349"/>
          </a:xfrm>
          <a:prstGeom prst="pie">
            <a:avLst>
              <a:gd name="adj1" fmla="val 10788866"/>
              <a:gd name="adj2" fmla="val 16200000"/>
            </a:avLst>
          </a:prstGeom>
          <a:solidFill>
            <a:srgbClr val="FCBC4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519745" y="1290219"/>
            <a:ext cx="252655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Разграниченные земельные участки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519745" y="4083669"/>
            <a:ext cx="267225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Неразграниченные земельные участки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22762" y="2136605"/>
            <a:ext cx="1373806" cy="707886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1 164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8938" y="1331132"/>
            <a:ext cx="2526554" cy="12926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Разграниченные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земельные участки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48006" y="4009687"/>
            <a:ext cx="2720441" cy="12926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Неразграниченные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земельные участки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492893" y="2136605"/>
            <a:ext cx="1373806" cy="707886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1 205</a:t>
            </a:r>
            <a:endParaRPr lang="ru-RU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074886" y="4108975"/>
            <a:ext cx="1373806" cy="707886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4 424</a:t>
            </a:r>
            <a:endParaRPr lang="ru-RU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492893" y="4108975"/>
            <a:ext cx="1373806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4 061</a:t>
            </a:r>
            <a:endParaRPr lang="ru-RU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1150" y="6413827"/>
            <a:ext cx="2743200" cy="365125"/>
          </a:xfrm>
        </p:spPr>
        <p:txBody>
          <a:bodyPr/>
          <a:lstStyle/>
          <a:p>
            <a:fld id="{62D05238-9C7E-4125-AA18-6B06BC676A90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9599" y="202520"/>
            <a:ext cx="1487553" cy="9571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67477" y="1290219"/>
            <a:ext cx="16213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A3A3"/>
                </a:solidFill>
                <a:latin typeface="Times New Roman" panose="02020603050405020304" pitchFamily="18" charset="0"/>
              </a:rPr>
              <a:t>+3,5%</a:t>
            </a:r>
            <a:endParaRPr lang="ru-RU" sz="4000" dirty="0">
              <a:solidFill>
                <a:srgbClr val="FFA3A3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848365" y="4776448"/>
            <a:ext cx="16213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00B9CD"/>
                </a:solidFill>
                <a:latin typeface="Times New Roman" panose="02020603050405020304" pitchFamily="18" charset="0"/>
              </a:rPr>
              <a:t>-8,2%</a:t>
            </a:r>
            <a:endParaRPr lang="ru-RU" sz="4000" dirty="0">
              <a:solidFill>
                <a:srgbClr val="00B9CD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194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5" y="155395"/>
            <a:ext cx="1176630" cy="12132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83360" y="72398"/>
            <a:ext cx="8600720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объектов недвижимости, </a:t>
            </a:r>
          </a:p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закрепленных за муниципальными предприятиями на праве хозяйственного ведения , шт.</a:t>
            </a:r>
            <a:endParaRPr lang="ru-RU" sz="2800" dirty="0">
              <a:solidFill>
                <a:schemeClr val="accent1">
                  <a:lumMod val="75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22079">
            <a:off x="3291415" y="1102963"/>
            <a:ext cx="4421486" cy="4457661"/>
          </a:xfrm>
          <a:prstGeom prst="rect">
            <a:avLst/>
          </a:prstGeom>
        </p:spPr>
      </p:pic>
      <p:sp>
        <p:nvSpPr>
          <p:cNvPr id="28" name="Овал 27"/>
          <p:cNvSpPr/>
          <p:nvPr/>
        </p:nvSpPr>
        <p:spPr>
          <a:xfrm>
            <a:off x="4066237" y="2557571"/>
            <a:ext cx="188259" cy="188259"/>
          </a:xfrm>
          <a:prstGeom prst="ellipse">
            <a:avLst/>
          </a:prstGeom>
          <a:solidFill>
            <a:srgbClr val="00B9CD"/>
          </a:solidFill>
          <a:ln>
            <a:solidFill>
              <a:srgbClr val="00CCFF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flipV="1">
            <a:off x="498192" y="5549583"/>
            <a:ext cx="2848286" cy="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6" name="Овал 45"/>
          <p:cNvSpPr/>
          <p:nvPr/>
        </p:nvSpPr>
        <p:spPr>
          <a:xfrm>
            <a:off x="3252348" y="4852132"/>
            <a:ext cx="188259" cy="18825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H="1" flipV="1">
            <a:off x="8246002" y="3896314"/>
            <a:ext cx="2440844" cy="7156"/>
          </a:xfrm>
          <a:prstGeom prst="line">
            <a:avLst/>
          </a:prstGeom>
          <a:ln>
            <a:solidFill>
              <a:srgbClr val="B5B5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Овал 49"/>
          <p:cNvSpPr/>
          <p:nvPr/>
        </p:nvSpPr>
        <p:spPr>
          <a:xfrm>
            <a:off x="8087102" y="3815790"/>
            <a:ext cx="188259" cy="188259"/>
          </a:xfrm>
          <a:prstGeom prst="ellipse">
            <a:avLst/>
          </a:prstGeom>
          <a:solidFill>
            <a:srgbClr val="B5B5B3"/>
          </a:solidFill>
          <a:ln>
            <a:solidFill>
              <a:srgbClr val="B5B5B3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477872" y="4981471"/>
            <a:ext cx="2280441" cy="492443"/>
          </a:xfrm>
          <a:prstGeom prst="rect">
            <a:avLst/>
          </a:prstGeom>
          <a:solidFill>
            <a:srgbClr val="FCBC4A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77873" y="5643713"/>
            <a:ext cx="2280441" cy="492443"/>
          </a:xfrm>
          <a:prstGeom prst="rect">
            <a:avLst/>
          </a:prstGeom>
          <a:solidFill>
            <a:srgbClr val="FCBC4A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14 707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17530" y="1553312"/>
            <a:ext cx="2549338" cy="49244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17530" y="2175721"/>
            <a:ext cx="2549338" cy="49244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14 987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 flipH="1">
            <a:off x="1162252" y="2104339"/>
            <a:ext cx="2998115" cy="0"/>
          </a:xfrm>
          <a:prstGeom prst="line">
            <a:avLst/>
          </a:prstGeom>
          <a:ln>
            <a:solidFill>
              <a:srgbClr val="00B9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8475223" y="3319439"/>
            <a:ext cx="2549338" cy="492443"/>
          </a:xfrm>
          <a:prstGeom prst="rect">
            <a:avLst/>
          </a:prstGeom>
          <a:solidFill>
            <a:srgbClr val="00B9CD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475223" y="3981945"/>
            <a:ext cx="2549338" cy="492443"/>
          </a:xfrm>
          <a:prstGeom prst="rect">
            <a:avLst/>
          </a:prstGeom>
          <a:solidFill>
            <a:srgbClr val="00B9CD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10 161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58300" y="6345638"/>
            <a:ext cx="2743200" cy="365125"/>
          </a:xfrm>
        </p:spPr>
        <p:txBody>
          <a:bodyPr/>
          <a:lstStyle/>
          <a:p>
            <a:fld id="{62D05238-9C7E-4125-AA18-6B06BC676A90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5575" y="212424"/>
            <a:ext cx="1487553" cy="957155"/>
          </a:xfrm>
          <a:prstGeom prst="rect">
            <a:avLst/>
          </a:prstGeom>
        </p:spPr>
      </p:pic>
      <p:cxnSp>
        <p:nvCxnSpPr>
          <p:cNvPr id="22" name="Прямая соединительная линия 21"/>
          <p:cNvCxnSpPr/>
          <p:nvPr/>
        </p:nvCxnSpPr>
        <p:spPr>
          <a:xfrm flipH="1" flipV="1">
            <a:off x="3346478" y="4981471"/>
            <a:ext cx="1" cy="58657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4160367" y="2104339"/>
            <a:ext cx="1" cy="548340"/>
          </a:xfrm>
          <a:prstGeom prst="line">
            <a:avLst/>
          </a:prstGeom>
          <a:ln>
            <a:solidFill>
              <a:srgbClr val="00B9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3639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5" y="155395"/>
            <a:ext cx="1176630" cy="12132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623455" y="-82496"/>
            <a:ext cx="12369339" cy="11387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pPr algn="ctr"/>
            <a:r>
              <a:rPr lang="ru-RU" sz="34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от проданных объектов имущества </a:t>
            </a:r>
          </a:p>
          <a:p>
            <a:pPr algn="ctr"/>
            <a:r>
              <a:rPr lang="ru-RU" sz="34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земельных участков</a:t>
            </a:r>
            <a:endParaRPr lang="ru-RU" sz="3400" dirty="0">
              <a:solidFill>
                <a:schemeClr val="accent1">
                  <a:lumMod val="75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7925" y="1271847"/>
            <a:ext cx="7400925" cy="53578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55666" y="2232776"/>
            <a:ext cx="243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Земельные участки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62766" y="4500691"/>
            <a:ext cx="2438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265443" y="1089285"/>
            <a:ext cx="2847974" cy="1653838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13056" y="882276"/>
            <a:ext cx="28479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dirty="0" smtClean="0">
              <a:solidFill>
                <a:srgbClr val="00B9C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rgbClr val="00B9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275 единиц на сумму </a:t>
            </a:r>
          </a:p>
          <a:p>
            <a:pPr algn="ctr"/>
            <a:r>
              <a:rPr lang="ru-RU" sz="2800" dirty="0" smtClean="0">
                <a:solidFill>
                  <a:srgbClr val="00B9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87,56 млн. руб.</a:t>
            </a:r>
            <a:endParaRPr lang="ru-RU" sz="2800" dirty="0">
              <a:solidFill>
                <a:srgbClr val="00B9C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60393" y="1591330"/>
            <a:ext cx="2305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60393" y="3324216"/>
            <a:ext cx="2305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9316144" y="2843061"/>
            <a:ext cx="2847974" cy="1653838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312224" y="2901482"/>
            <a:ext cx="28479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CBC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 единиц на сумму </a:t>
            </a:r>
          </a:p>
          <a:p>
            <a:pPr algn="ctr"/>
            <a:r>
              <a:rPr lang="ru-RU" sz="2800" dirty="0" smtClean="0">
                <a:solidFill>
                  <a:srgbClr val="FCBC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111,16 млн. руб.</a:t>
            </a:r>
            <a:endParaRPr lang="ru-RU" sz="2800" dirty="0">
              <a:solidFill>
                <a:srgbClr val="FCBC4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36795" y="3637713"/>
            <a:ext cx="1890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002152" y="5411727"/>
            <a:ext cx="1521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83645" y="3123852"/>
            <a:ext cx="2626592" cy="1653838"/>
          </a:xfrm>
          <a:prstGeom prst="roundRect">
            <a:avLst/>
          </a:prstGeom>
          <a:solidFill>
            <a:schemeClr val="bg1"/>
          </a:solidFill>
          <a:ln>
            <a:solidFill>
              <a:srgbClr val="FCBC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8132" y="3216431"/>
            <a:ext cx="26265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B9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единиц на сумму </a:t>
            </a:r>
          </a:p>
          <a:p>
            <a:pPr algn="ctr"/>
            <a:r>
              <a:rPr lang="ru-RU" sz="2800" dirty="0" smtClean="0">
                <a:solidFill>
                  <a:srgbClr val="00B9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19,50 млн. руб.</a:t>
            </a:r>
            <a:endParaRPr lang="ru-RU" sz="2800" dirty="0">
              <a:solidFill>
                <a:srgbClr val="00B9C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31846" y="4909103"/>
            <a:ext cx="2626592" cy="1653838"/>
          </a:xfrm>
          <a:prstGeom prst="roundRect">
            <a:avLst/>
          </a:prstGeom>
          <a:solidFill>
            <a:schemeClr val="bg1"/>
          </a:solidFill>
          <a:ln>
            <a:solidFill>
              <a:srgbClr val="FCBC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79108" y="5021223"/>
            <a:ext cx="28479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CBC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единиц на сумму </a:t>
            </a:r>
          </a:p>
          <a:p>
            <a:pPr algn="ctr"/>
            <a:r>
              <a:rPr lang="ru-RU" sz="2800" dirty="0" smtClean="0">
                <a:solidFill>
                  <a:srgbClr val="FCBC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32,30 млн. руб.</a:t>
            </a:r>
            <a:endParaRPr lang="ru-RU" sz="2800" dirty="0">
              <a:solidFill>
                <a:srgbClr val="FCBC4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265443" y="6447133"/>
            <a:ext cx="2743200" cy="365125"/>
          </a:xfrm>
        </p:spPr>
        <p:txBody>
          <a:bodyPr/>
          <a:lstStyle/>
          <a:p>
            <a:fld id="{62D05238-9C7E-4125-AA18-6B06BC676A90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5904" y="87165"/>
            <a:ext cx="1487553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361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Скругленный прямоугольник 50"/>
          <p:cNvSpPr/>
          <p:nvPr/>
        </p:nvSpPr>
        <p:spPr>
          <a:xfrm>
            <a:off x="7429975" y="3152337"/>
            <a:ext cx="2321869" cy="939243"/>
          </a:xfrm>
          <a:prstGeom prst="roundRect">
            <a:avLst/>
          </a:prstGeom>
          <a:noFill/>
          <a:ln w="28575">
            <a:solidFill>
              <a:srgbClr val="00B9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6978953" y="5050118"/>
            <a:ext cx="4374102" cy="30897"/>
          </a:xfrm>
          <a:prstGeom prst="line">
            <a:avLst/>
          </a:prstGeom>
          <a:ln w="28575">
            <a:solidFill>
              <a:srgbClr val="FCBC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Скругленный прямоугольник 49"/>
          <p:cNvSpPr/>
          <p:nvPr/>
        </p:nvSpPr>
        <p:spPr>
          <a:xfrm>
            <a:off x="7712903" y="4472635"/>
            <a:ext cx="2514601" cy="1154966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5" y="155395"/>
            <a:ext cx="1176630" cy="12132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6685" y="155395"/>
            <a:ext cx="1100864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pPr algn="ctr"/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по договорам аренды </a:t>
            </a:r>
          </a:p>
          <a:p>
            <a:pPr algn="ctr"/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имущества (ОНФ)</a:t>
            </a:r>
            <a:endParaRPr lang="ru-RU" sz="3000" dirty="0">
              <a:solidFill>
                <a:schemeClr val="accent1">
                  <a:lumMod val="75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Group 9"/>
          <p:cNvGrpSpPr>
            <a:grpSpLocks/>
          </p:cNvGrpSpPr>
          <p:nvPr/>
        </p:nvGrpSpPr>
        <p:grpSpPr bwMode="gray">
          <a:xfrm rot="10800000">
            <a:off x="2863293" y="1471087"/>
            <a:ext cx="6707635" cy="4876801"/>
            <a:chOff x="927" y="1024"/>
            <a:chExt cx="3094" cy="2747"/>
          </a:xfrm>
        </p:grpSpPr>
        <p:sp>
          <p:nvSpPr>
            <p:cNvPr id="23" name="Freeform 10" descr="© INSCALE GmbH, 26.05.2010&#10;http://www.presentationload.com/"/>
            <p:cNvSpPr>
              <a:spLocks/>
            </p:cNvSpPr>
            <p:nvPr/>
          </p:nvSpPr>
          <p:spPr bwMode="gray">
            <a:xfrm>
              <a:off x="927" y="1100"/>
              <a:ext cx="647" cy="229"/>
            </a:xfrm>
            <a:custGeom>
              <a:avLst/>
              <a:gdLst/>
              <a:ahLst/>
              <a:cxnLst>
                <a:cxn ang="0">
                  <a:pos x="647" y="68"/>
                </a:cxn>
                <a:cxn ang="0">
                  <a:pos x="614" y="81"/>
                </a:cxn>
                <a:cxn ang="0">
                  <a:pos x="582" y="94"/>
                </a:cxn>
                <a:cxn ang="0">
                  <a:pos x="551" y="108"/>
                </a:cxn>
                <a:cxn ang="0">
                  <a:pos x="522" y="123"/>
                </a:cxn>
                <a:cxn ang="0">
                  <a:pos x="495" y="140"/>
                </a:cxn>
                <a:cxn ang="0">
                  <a:pos x="468" y="157"/>
                </a:cxn>
                <a:cxn ang="0">
                  <a:pos x="444" y="174"/>
                </a:cxn>
                <a:cxn ang="0">
                  <a:pos x="421" y="193"/>
                </a:cxn>
                <a:cxn ang="0">
                  <a:pos x="0" y="229"/>
                </a:cxn>
                <a:cxn ang="0">
                  <a:pos x="4" y="220"/>
                </a:cxn>
                <a:cxn ang="0">
                  <a:pos x="9" y="211"/>
                </a:cxn>
                <a:cxn ang="0">
                  <a:pos x="16" y="201"/>
                </a:cxn>
                <a:cxn ang="0">
                  <a:pos x="23" y="191"/>
                </a:cxn>
                <a:cxn ang="0">
                  <a:pos x="32" y="180"/>
                </a:cxn>
                <a:cxn ang="0">
                  <a:pos x="40" y="170"/>
                </a:cxn>
                <a:cxn ang="0">
                  <a:pos x="50" y="160"/>
                </a:cxn>
                <a:cxn ang="0">
                  <a:pos x="60" y="150"/>
                </a:cxn>
                <a:cxn ang="0">
                  <a:pos x="75" y="136"/>
                </a:cxn>
                <a:cxn ang="0">
                  <a:pos x="91" y="122"/>
                </a:cxn>
                <a:cxn ang="0">
                  <a:pos x="107" y="109"/>
                </a:cxn>
                <a:cxn ang="0">
                  <a:pos x="125" y="97"/>
                </a:cxn>
                <a:cxn ang="0">
                  <a:pos x="144" y="84"/>
                </a:cxn>
                <a:cxn ang="0">
                  <a:pos x="164" y="72"/>
                </a:cxn>
                <a:cxn ang="0">
                  <a:pos x="184" y="60"/>
                </a:cxn>
                <a:cxn ang="0">
                  <a:pos x="206" y="49"/>
                </a:cxn>
                <a:cxn ang="0">
                  <a:pos x="227" y="40"/>
                </a:cxn>
                <a:cxn ang="0">
                  <a:pos x="250" y="31"/>
                </a:cxn>
                <a:cxn ang="0">
                  <a:pos x="273" y="23"/>
                </a:cxn>
                <a:cxn ang="0">
                  <a:pos x="297" y="16"/>
                </a:cxn>
                <a:cxn ang="0">
                  <a:pos x="322" y="10"/>
                </a:cxn>
                <a:cxn ang="0">
                  <a:pos x="346" y="5"/>
                </a:cxn>
                <a:cxn ang="0">
                  <a:pos x="370" y="1"/>
                </a:cxn>
                <a:cxn ang="0">
                  <a:pos x="396" y="0"/>
                </a:cxn>
                <a:cxn ang="0">
                  <a:pos x="411" y="0"/>
                </a:cxn>
                <a:cxn ang="0">
                  <a:pos x="426" y="0"/>
                </a:cxn>
                <a:cxn ang="0">
                  <a:pos x="442" y="1"/>
                </a:cxn>
                <a:cxn ang="0">
                  <a:pos x="457" y="3"/>
                </a:cxn>
                <a:cxn ang="0">
                  <a:pos x="472" y="5"/>
                </a:cxn>
                <a:cxn ang="0">
                  <a:pos x="488" y="9"/>
                </a:cxn>
                <a:cxn ang="0">
                  <a:pos x="504" y="12"/>
                </a:cxn>
                <a:cxn ang="0">
                  <a:pos x="519" y="16"/>
                </a:cxn>
                <a:cxn ang="0">
                  <a:pos x="550" y="26"/>
                </a:cxn>
                <a:cxn ang="0">
                  <a:pos x="583" y="38"/>
                </a:cxn>
                <a:cxn ang="0">
                  <a:pos x="615" y="52"/>
                </a:cxn>
                <a:cxn ang="0">
                  <a:pos x="647" y="68"/>
                </a:cxn>
              </a:cxnLst>
              <a:rect l="0" t="0" r="r" b="b"/>
              <a:pathLst>
                <a:path w="647" h="229">
                  <a:moveTo>
                    <a:pt x="647" y="68"/>
                  </a:moveTo>
                  <a:lnTo>
                    <a:pt x="614" y="81"/>
                  </a:lnTo>
                  <a:lnTo>
                    <a:pt x="582" y="94"/>
                  </a:lnTo>
                  <a:lnTo>
                    <a:pt x="551" y="108"/>
                  </a:lnTo>
                  <a:lnTo>
                    <a:pt x="522" y="123"/>
                  </a:lnTo>
                  <a:lnTo>
                    <a:pt x="495" y="140"/>
                  </a:lnTo>
                  <a:lnTo>
                    <a:pt x="468" y="157"/>
                  </a:lnTo>
                  <a:lnTo>
                    <a:pt x="444" y="174"/>
                  </a:lnTo>
                  <a:lnTo>
                    <a:pt x="421" y="193"/>
                  </a:lnTo>
                  <a:lnTo>
                    <a:pt x="0" y="229"/>
                  </a:lnTo>
                  <a:lnTo>
                    <a:pt x="4" y="220"/>
                  </a:lnTo>
                  <a:lnTo>
                    <a:pt x="9" y="211"/>
                  </a:lnTo>
                  <a:lnTo>
                    <a:pt x="16" y="201"/>
                  </a:lnTo>
                  <a:lnTo>
                    <a:pt x="23" y="191"/>
                  </a:lnTo>
                  <a:lnTo>
                    <a:pt x="32" y="180"/>
                  </a:lnTo>
                  <a:lnTo>
                    <a:pt x="40" y="170"/>
                  </a:lnTo>
                  <a:lnTo>
                    <a:pt x="50" y="160"/>
                  </a:lnTo>
                  <a:lnTo>
                    <a:pt x="60" y="150"/>
                  </a:lnTo>
                  <a:lnTo>
                    <a:pt x="75" y="136"/>
                  </a:lnTo>
                  <a:lnTo>
                    <a:pt x="91" y="122"/>
                  </a:lnTo>
                  <a:lnTo>
                    <a:pt x="107" y="109"/>
                  </a:lnTo>
                  <a:lnTo>
                    <a:pt x="125" y="97"/>
                  </a:lnTo>
                  <a:lnTo>
                    <a:pt x="144" y="84"/>
                  </a:lnTo>
                  <a:lnTo>
                    <a:pt x="164" y="72"/>
                  </a:lnTo>
                  <a:lnTo>
                    <a:pt x="184" y="60"/>
                  </a:lnTo>
                  <a:lnTo>
                    <a:pt x="206" y="49"/>
                  </a:lnTo>
                  <a:lnTo>
                    <a:pt x="227" y="40"/>
                  </a:lnTo>
                  <a:lnTo>
                    <a:pt x="250" y="31"/>
                  </a:lnTo>
                  <a:lnTo>
                    <a:pt x="273" y="23"/>
                  </a:lnTo>
                  <a:lnTo>
                    <a:pt x="297" y="16"/>
                  </a:lnTo>
                  <a:lnTo>
                    <a:pt x="322" y="10"/>
                  </a:lnTo>
                  <a:lnTo>
                    <a:pt x="346" y="5"/>
                  </a:lnTo>
                  <a:lnTo>
                    <a:pt x="370" y="1"/>
                  </a:lnTo>
                  <a:lnTo>
                    <a:pt x="396" y="0"/>
                  </a:lnTo>
                  <a:lnTo>
                    <a:pt x="411" y="0"/>
                  </a:lnTo>
                  <a:lnTo>
                    <a:pt x="426" y="0"/>
                  </a:lnTo>
                  <a:lnTo>
                    <a:pt x="442" y="1"/>
                  </a:lnTo>
                  <a:lnTo>
                    <a:pt x="457" y="3"/>
                  </a:lnTo>
                  <a:lnTo>
                    <a:pt x="472" y="5"/>
                  </a:lnTo>
                  <a:lnTo>
                    <a:pt x="488" y="9"/>
                  </a:lnTo>
                  <a:lnTo>
                    <a:pt x="504" y="12"/>
                  </a:lnTo>
                  <a:lnTo>
                    <a:pt x="519" y="16"/>
                  </a:lnTo>
                  <a:lnTo>
                    <a:pt x="550" y="26"/>
                  </a:lnTo>
                  <a:lnTo>
                    <a:pt x="583" y="38"/>
                  </a:lnTo>
                  <a:lnTo>
                    <a:pt x="615" y="52"/>
                  </a:lnTo>
                  <a:lnTo>
                    <a:pt x="647" y="68"/>
                  </a:lnTo>
                  <a:close/>
                </a:path>
              </a:pathLst>
            </a:custGeom>
            <a:solidFill>
              <a:srgbClr val="94DCC1"/>
            </a:solidFill>
            <a:ln w="9525">
              <a:noFill/>
              <a:round/>
              <a:headEnd/>
              <a:tailEnd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12" descr="© INSCALE GmbH, 26.05.2010&#10;http://www.presentationload.com/"/>
            <p:cNvSpPr>
              <a:spLocks/>
            </p:cNvSpPr>
            <p:nvPr/>
          </p:nvSpPr>
          <p:spPr bwMode="gray">
            <a:xfrm>
              <a:off x="1358" y="1024"/>
              <a:ext cx="2663" cy="2716"/>
            </a:xfrm>
            <a:custGeom>
              <a:avLst/>
              <a:gdLst/>
              <a:ahLst/>
              <a:cxnLst>
                <a:cxn ang="0">
                  <a:pos x="1456" y="1452"/>
                </a:cxn>
                <a:cxn ang="0">
                  <a:pos x="1362" y="1314"/>
                </a:cxn>
                <a:cxn ang="0">
                  <a:pos x="1240" y="1141"/>
                </a:cxn>
                <a:cxn ang="0">
                  <a:pos x="1095" y="943"/>
                </a:cxn>
                <a:cxn ang="0">
                  <a:pos x="1017" y="840"/>
                </a:cxn>
                <a:cxn ang="0">
                  <a:pos x="934" y="737"/>
                </a:cxn>
                <a:cxn ang="0">
                  <a:pos x="850" y="634"/>
                </a:cxn>
                <a:cxn ang="0">
                  <a:pos x="761" y="532"/>
                </a:cxn>
                <a:cxn ang="0">
                  <a:pos x="673" y="436"/>
                </a:cxn>
                <a:cxn ang="0">
                  <a:pos x="582" y="345"/>
                </a:cxn>
                <a:cxn ang="0">
                  <a:pos x="492" y="261"/>
                </a:cxn>
                <a:cxn ang="0">
                  <a:pos x="400" y="185"/>
                </a:cxn>
                <a:cxn ang="0">
                  <a:pos x="311" y="120"/>
                </a:cxn>
                <a:cxn ang="0">
                  <a:pos x="222" y="67"/>
                </a:cxn>
                <a:cxn ang="0">
                  <a:pos x="165" y="40"/>
                </a:cxn>
                <a:cxn ang="0">
                  <a:pos x="109" y="19"/>
                </a:cxn>
                <a:cxn ang="0">
                  <a:pos x="54" y="6"/>
                </a:cxn>
                <a:cxn ang="0">
                  <a:pos x="0" y="0"/>
                </a:cxn>
                <a:cxn ang="0">
                  <a:pos x="632" y="4"/>
                </a:cxn>
                <a:cxn ang="0">
                  <a:pos x="701" y="10"/>
                </a:cxn>
                <a:cxn ang="0">
                  <a:pos x="768" y="20"/>
                </a:cxn>
                <a:cxn ang="0">
                  <a:pos x="831" y="37"/>
                </a:cxn>
                <a:cxn ang="0">
                  <a:pos x="909" y="67"/>
                </a:cxn>
                <a:cxn ang="0">
                  <a:pos x="1008" y="111"/>
                </a:cxn>
                <a:cxn ang="0">
                  <a:pos x="1105" y="162"/>
                </a:cxn>
                <a:cxn ang="0">
                  <a:pos x="1202" y="217"/>
                </a:cxn>
                <a:cxn ang="0">
                  <a:pos x="1299" y="278"/>
                </a:cxn>
                <a:cxn ang="0">
                  <a:pos x="1393" y="342"/>
                </a:cxn>
                <a:cxn ang="0">
                  <a:pos x="1487" y="410"/>
                </a:cxn>
                <a:cxn ang="0">
                  <a:pos x="1579" y="482"/>
                </a:cxn>
                <a:cxn ang="0">
                  <a:pos x="1670" y="557"/>
                </a:cxn>
                <a:cxn ang="0">
                  <a:pos x="1760" y="633"/>
                </a:cxn>
                <a:cxn ang="0">
                  <a:pos x="1846" y="710"/>
                </a:cxn>
                <a:cxn ang="0">
                  <a:pos x="1930" y="789"/>
                </a:cxn>
                <a:cxn ang="0">
                  <a:pos x="2054" y="908"/>
                </a:cxn>
                <a:cxn ang="0">
                  <a:pos x="2207" y="1064"/>
                </a:cxn>
                <a:cxn ang="0">
                  <a:pos x="2663" y="995"/>
                </a:cxn>
                <a:cxn ang="0">
                  <a:pos x="972" y="1635"/>
                </a:cxn>
              </a:cxnLst>
              <a:rect l="0" t="0" r="r" b="b"/>
              <a:pathLst>
                <a:path w="2663" h="2716">
                  <a:moveTo>
                    <a:pt x="972" y="1635"/>
                  </a:moveTo>
                  <a:lnTo>
                    <a:pt x="1456" y="1452"/>
                  </a:lnTo>
                  <a:lnTo>
                    <a:pt x="1413" y="1389"/>
                  </a:lnTo>
                  <a:lnTo>
                    <a:pt x="1362" y="1314"/>
                  </a:lnTo>
                  <a:lnTo>
                    <a:pt x="1304" y="1231"/>
                  </a:lnTo>
                  <a:lnTo>
                    <a:pt x="1240" y="1141"/>
                  </a:lnTo>
                  <a:lnTo>
                    <a:pt x="1169" y="1044"/>
                  </a:lnTo>
                  <a:lnTo>
                    <a:pt x="1095" y="943"/>
                  </a:lnTo>
                  <a:lnTo>
                    <a:pt x="1057" y="892"/>
                  </a:lnTo>
                  <a:lnTo>
                    <a:pt x="1017" y="840"/>
                  </a:lnTo>
                  <a:lnTo>
                    <a:pt x="976" y="789"/>
                  </a:lnTo>
                  <a:lnTo>
                    <a:pt x="934" y="737"/>
                  </a:lnTo>
                  <a:lnTo>
                    <a:pt x="893" y="685"/>
                  </a:lnTo>
                  <a:lnTo>
                    <a:pt x="850" y="634"/>
                  </a:lnTo>
                  <a:lnTo>
                    <a:pt x="806" y="583"/>
                  </a:lnTo>
                  <a:lnTo>
                    <a:pt x="761" y="532"/>
                  </a:lnTo>
                  <a:lnTo>
                    <a:pt x="718" y="483"/>
                  </a:lnTo>
                  <a:lnTo>
                    <a:pt x="673" y="436"/>
                  </a:lnTo>
                  <a:lnTo>
                    <a:pt x="627" y="390"/>
                  </a:lnTo>
                  <a:lnTo>
                    <a:pt x="582" y="345"/>
                  </a:lnTo>
                  <a:lnTo>
                    <a:pt x="537" y="301"/>
                  </a:lnTo>
                  <a:lnTo>
                    <a:pt x="492" y="261"/>
                  </a:lnTo>
                  <a:lnTo>
                    <a:pt x="446" y="222"/>
                  </a:lnTo>
                  <a:lnTo>
                    <a:pt x="400" y="185"/>
                  </a:lnTo>
                  <a:lnTo>
                    <a:pt x="356" y="152"/>
                  </a:lnTo>
                  <a:lnTo>
                    <a:pt x="311" y="120"/>
                  </a:lnTo>
                  <a:lnTo>
                    <a:pt x="266" y="92"/>
                  </a:lnTo>
                  <a:lnTo>
                    <a:pt x="222" y="67"/>
                  </a:lnTo>
                  <a:lnTo>
                    <a:pt x="194" y="53"/>
                  </a:lnTo>
                  <a:lnTo>
                    <a:pt x="165" y="40"/>
                  </a:lnTo>
                  <a:lnTo>
                    <a:pt x="138" y="29"/>
                  </a:lnTo>
                  <a:lnTo>
                    <a:pt x="109" y="19"/>
                  </a:lnTo>
                  <a:lnTo>
                    <a:pt x="82" y="12"/>
                  </a:lnTo>
                  <a:lnTo>
                    <a:pt x="54" y="6"/>
                  </a:lnTo>
                  <a:lnTo>
                    <a:pt x="27" y="2"/>
                  </a:lnTo>
                  <a:lnTo>
                    <a:pt x="0" y="0"/>
                  </a:lnTo>
                  <a:lnTo>
                    <a:pt x="597" y="3"/>
                  </a:lnTo>
                  <a:lnTo>
                    <a:pt x="632" y="4"/>
                  </a:lnTo>
                  <a:lnTo>
                    <a:pt x="667" y="6"/>
                  </a:lnTo>
                  <a:lnTo>
                    <a:pt x="701" y="10"/>
                  </a:lnTo>
                  <a:lnTo>
                    <a:pt x="735" y="14"/>
                  </a:lnTo>
                  <a:lnTo>
                    <a:pt x="768" y="20"/>
                  </a:lnTo>
                  <a:lnTo>
                    <a:pt x="799" y="28"/>
                  </a:lnTo>
                  <a:lnTo>
                    <a:pt x="831" y="37"/>
                  </a:lnTo>
                  <a:lnTo>
                    <a:pt x="860" y="47"/>
                  </a:lnTo>
                  <a:lnTo>
                    <a:pt x="909" y="67"/>
                  </a:lnTo>
                  <a:lnTo>
                    <a:pt x="959" y="89"/>
                  </a:lnTo>
                  <a:lnTo>
                    <a:pt x="1008" y="111"/>
                  </a:lnTo>
                  <a:lnTo>
                    <a:pt x="1057" y="135"/>
                  </a:lnTo>
                  <a:lnTo>
                    <a:pt x="1105" y="162"/>
                  </a:lnTo>
                  <a:lnTo>
                    <a:pt x="1154" y="188"/>
                  </a:lnTo>
                  <a:lnTo>
                    <a:pt x="1202" y="217"/>
                  </a:lnTo>
                  <a:lnTo>
                    <a:pt x="1251" y="246"/>
                  </a:lnTo>
                  <a:lnTo>
                    <a:pt x="1299" y="278"/>
                  </a:lnTo>
                  <a:lnTo>
                    <a:pt x="1346" y="309"/>
                  </a:lnTo>
                  <a:lnTo>
                    <a:pt x="1393" y="342"/>
                  </a:lnTo>
                  <a:lnTo>
                    <a:pt x="1440" y="375"/>
                  </a:lnTo>
                  <a:lnTo>
                    <a:pt x="1487" y="410"/>
                  </a:lnTo>
                  <a:lnTo>
                    <a:pt x="1534" y="446"/>
                  </a:lnTo>
                  <a:lnTo>
                    <a:pt x="1579" y="482"/>
                  </a:lnTo>
                  <a:lnTo>
                    <a:pt x="1625" y="519"/>
                  </a:lnTo>
                  <a:lnTo>
                    <a:pt x="1670" y="557"/>
                  </a:lnTo>
                  <a:lnTo>
                    <a:pt x="1715" y="594"/>
                  </a:lnTo>
                  <a:lnTo>
                    <a:pt x="1760" y="633"/>
                  </a:lnTo>
                  <a:lnTo>
                    <a:pt x="1803" y="672"/>
                  </a:lnTo>
                  <a:lnTo>
                    <a:pt x="1846" y="710"/>
                  </a:lnTo>
                  <a:lnTo>
                    <a:pt x="1889" y="750"/>
                  </a:lnTo>
                  <a:lnTo>
                    <a:pt x="1930" y="789"/>
                  </a:lnTo>
                  <a:lnTo>
                    <a:pt x="1972" y="828"/>
                  </a:lnTo>
                  <a:lnTo>
                    <a:pt x="2054" y="908"/>
                  </a:lnTo>
                  <a:lnTo>
                    <a:pt x="2132" y="986"/>
                  </a:lnTo>
                  <a:lnTo>
                    <a:pt x="2207" y="1064"/>
                  </a:lnTo>
                  <a:lnTo>
                    <a:pt x="2280" y="1141"/>
                  </a:lnTo>
                  <a:lnTo>
                    <a:pt x="2663" y="995"/>
                  </a:lnTo>
                  <a:lnTo>
                    <a:pt x="2428" y="2716"/>
                  </a:lnTo>
                  <a:lnTo>
                    <a:pt x="972" y="1635"/>
                  </a:lnTo>
                  <a:close/>
                </a:path>
              </a:pathLst>
            </a:custGeom>
            <a:solidFill>
              <a:srgbClr val="94DCC1"/>
            </a:solidFill>
            <a:ln w="9525">
              <a:noFill/>
              <a:round/>
              <a:headEnd/>
              <a:tailEnd/>
            </a:ln>
            <a:effectLst>
              <a:reflection blurRad="6350" stA="70000" endPos="23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13" descr="© INSCALE GmbH, 26.05.2010&#10;http://www.presentationload.com/"/>
            <p:cNvSpPr>
              <a:spLocks noEditPoints="1"/>
            </p:cNvSpPr>
            <p:nvPr/>
          </p:nvSpPr>
          <p:spPr bwMode="gray">
            <a:xfrm>
              <a:off x="927" y="1024"/>
              <a:ext cx="2864" cy="2747"/>
            </a:xfrm>
            <a:custGeom>
              <a:avLst/>
              <a:gdLst/>
              <a:ahLst/>
              <a:cxnLst>
                <a:cxn ang="0">
                  <a:pos x="1408" y="1635"/>
                </a:cxn>
                <a:cxn ang="0">
                  <a:pos x="2786" y="2747"/>
                </a:cxn>
                <a:cxn ang="0">
                  <a:pos x="1832" y="1475"/>
                </a:cxn>
                <a:cxn ang="0">
                  <a:pos x="1737" y="1336"/>
                </a:cxn>
                <a:cxn ang="0">
                  <a:pos x="1620" y="1170"/>
                </a:cxn>
                <a:cxn ang="0">
                  <a:pos x="1484" y="988"/>
                </a:cxn>
                <a:cxn ang="0">
                  <a:pos x="1337" y="799"/>
                </a:cxn>
                <a:cxn ang="0">
                  <a:pos x="1217" y="655"/>
                </a:cxn>
                <a:cxn ang="0">
                  <a:pos x="1093" y="518"/>
                </a:cxn>
                <a:cxn ang="0">
                  <a:pos x="1030" y="453"/>
                </a:cxn>
                <a:cxn ang="0">
                  <a:pos x="967" y="392"/>
                </a:cxn>
                <a:cxn ang="0">
                  <a:pos x="902" y="334"/>
                </a:cxn>
                <a:cxn ang="0">
                  <a:pos x="839" y="280"/>
                </a:cxn>
                <a:cxn ang="0">
                  <a:pos x="809" y="256"/>
                </a:cxn>
                <a:cxn ang="0">
                  <a:pos x="755" y="217"/>
                </a:cxn>
                <a:cxn ang="0">
                  <a:pos x="696" y="175"/>
                </a:cxn>
                <a:cxn ang="0">
                  <a:pos x="647" y="144"/>
                </a:cxn>
                <a:cxn ang="0">
                  <a:pos x="592" y="117"/>
                </a:cxn>
                <a:cxn ang="0">
                  <a:pos x="538" y="98"/>
                </a:cxn>
                <a:cxn ang="0">
                  <a:pos x="485" y="84"/>
                </a:cxn>
                <a:cxn ang="0">
                  <a:pos x="431" y="77"/>
                </a:cxn>
                <a:cxn ang="0">
                  <a:pos x="379" y="77"/>
                </a:cxn>
                <a:cxn ang="0">
                  <a:pos x="325" y="85"/>
                </a:cxn>
                <a:cxn ang="0">
                  <a:pos x="270" y="99"/>
                </a:cxn>
                <a:cxn ang="0">
                  <a:pos x="214" y="122"/>
                </a:cxn>
                <a:cxn ang="0">
                  <a:pos x="169" y="145"/>
                </a:cxn>
                <a:cxn ang="0">
                  <a:pos x="128" y="170"/>
                </a:cxn>
                <a:cxn ang="0">
                  <a:pos x="93" y="197"/>
                </a:cxn>
                <a:cxn ang="0">
                  <a:pos x="60" y="226"/>
                </a:cxn>
                <a:cxn ang="0">
                  <a:pos x="40" y="246"/>
                </a:cxn>
                <a:cxn ang="0">
                  <a:pos x="23" y="267"/>
                </a:cxn>
                <a:cxn ang="0">
                  <a:pos x="9" y="287"/>
                </a:cxn>
                <a:cxn ang="0">
                  <a:pos x="0" y="305"/>
                </a:cxn>
                <a:cxn ang="0">
                  <a:pos x="8" y="239"/>
                </a:cxn>
                <a:cxn ang="0">
                  <a:pos x="29" y="205"/>
                </a:cxn>
                <a:cxn ang="0">
                  <a:pos x="52" y="173"/>
                </a:cxn>
                <a:cxn ang="0">
                  <a:pos x="78" y="144"/>
                </a:cxn>
                <a:cxn ang="0">
                  <a:pos x="108" y="117"/>
                </a:cxn>
                <a:cxn ang="0">
                  <a:pos x="139" y="94"/>
                </a:cxn>
                <a:cxn ang="0">
                  <a:pos x="173" y="72"/>
                </a:cxn>
                <a:cxn ang="0">
                  <a:pos x="208" y="53"/>
                </a:cxn>
                <a:cxn ang="0">
                  <a:pos x="255" y="32"/>
                </a:cxn>
                <a:cxn ang="0">
                  <a:pos x="313" y="13"/>
                </a:cxn>
                <a:cxn ang="0">
                  <a:pos x="368" y="2"/>
                </a:cxn>
                <a:cxn ang="0">
                  <a:pos x="422" y="0"/>
                </a:cxn>
                <a:cxn ang="0">
                  <a:pos x="476" y="4"/>
                </a:cxn>
                <a:cxn ang="0">
                  <a:pos x="528" y="14"/>
                </a:cxn>
                <a:cxn ang="0">
                  <a:pos x="580" y="32"/>
                </a:cxn>
                <a:cxn ang="0">
                  <a:pos x="632" y="54"/>
                </a:cxn>
                <a:cxn ang="0">
                  <a:pos x="702" y="92"/>
                </a:cxn>
                <a:cxn ang="0">
                  <a:pos x="792" y="152"/>
                </a:cxn>
                <a:cxn ang="0">
                  <a:pos x="882" y="222"/>
                </a:cxn>
                <a:cxn ang="0">
                  <a:pos x="973" y="301"/>
                </a:cxn>
                <a:cxn ang="0">
                  <a:pos x="1063" y="390"/>
                </a:cxn>
                <a:cxn ang="0">
                  <a:pos x="1154" y="483"/>
                </a:cxn>
                <a:cxn ang="0">
                  <a:pos x="1242" y="583"/>
                </a:cxn>
                <a:cxn ang="0">
                  <a:pos x="1329" y="685"/>
                </a:cxn>
                <a:cxn ang="0">
                  <a:pos x="1412" y="789"/>
                </a:cxn>
                <a:cxn ang="0">
                  <a:pos x="1493" y="892"/>
                </a:cxn>
                <a:cxn ang="0">
                  <a:pos x="1605" y="1044"/>
                </a:cxn>
                <a:cxn ang="0">
                  <a:pos x="1740" y="1231"/>
                </a:cxn>
                <a:cxn ang="0">
                  <a:pos x="1849" y="1389"/>
                </a:cxn>
                <a:cxn ang="0">
                  <a:pos x="1832" y="1475"/>
                </a:cxn>
              </a:cxnLst>
              <a:rect l="0" t="0" r="r" b="b"/>
              <a:pathLst>
                <a:path w="2864" h="2747">
                  <a:moveTo>
                    <a:pt x="1383" y="1707"/>
                  </a:moveTo>
                  <a:lnTo>
                    <a:pt x="1408" y="1635"/>
                  </a:lnTo>
                  <a:lnTo>
                    <a:pt x="2864" y="2716"/>
                  </a:lnTo>
                  <a:lnTo>
                    <a:pt x="2786" y="2747"/>
                  </a:lnTo>
                  <a:lnTo>
                    <a:pt x="1383" y="1707"/>
                  </a:lnTo>
                  <a:close/>
                  <a:moveTo>
                    <a:pt x="1832" y="1475"/>
                  </a:moveTo>
                  <a:lnTo>
                    <a:pt x="1788" y="1409"/>
                  </a:lnTo>
                  <a:lnTo>
                    <a:pt x="1737" y="1336"/>
                  </a:lnTo>
                  <a:lnTo>
                    <a:pt x="1681" y="1255"/>
                  </a:lnTo>
                  <a:lnTo>
                    <a:pt x="1620" y="1170"/>
                  </a:lnTo>
                  <a:lnTo>
                    <a:pt x="1554" y="1081"/>
                  </a:lnTo>
                  <a:lnTo>
                    <a:pt x="1484" y="988"/>
                  </a:lnTo>
                  <a:lnTo>
                    <a:pt x="1412" y="893"/>
                  </a:lnTo>
                  <a:lnTo>
                    <a:pt x="1337" y="799"/>
                  </a:lnTo>
                  <a:lnTo>
                    <a:pt x="1277" y="726"/>
                  </a:lnTo>
                  <a:lnTo>
                    <a:pt x="1217" y="655"/>
                  </a:lnTo>
                  <a:lnTo>
                    <a:pt x="1155" y="586"/>
                  </a:lnTo>
                  <a:lnTo>
                    <a:pt x="1093" y="518"/>
                  </a:lnTo>
                  <a:lnTo>
                    <a:pt x="1061" y="485"/>
                  </a:lnTo>
                  <a:lnTo>
                    <a:pt x="1030" y="453"/>
                  </a:lnTo>
                  <a:lnTo>
                    <a:pt x="998" y="422"/>
                  </a:lnTo>
                  <a:lnTo>
                    <a:pt x="967" y="392"/>
                  </a:lnTo>
                  <a:lnTo>
                    <a:pt x="934" y="362"/>
                  </a:lnTo>
                  <a:lnTo>
                    <a:pt x="902" y="334"/>
                  </a:lnTo>
                  <a:lnTo>
                    <a:pt x="871" y="306"/>
                  </a:lnTo>
                  <a:lnTo>
                    <a:pt x="839" y="280"/>
                  </a:lnTo>
                  <a:lnTo>
                    <a:pt x="828" y="271"/>
                  </a:lnTo>
                  <a:lnTo>
                    <a:pt x="809" y="256"/>
                  </a:lnTo>
                  <a:lnTo>
                    <a:pt x="783" y="238"/>
                  </a:lnTo>
                  <a:lnTo>
                    <a:pt x="755" y="217"/>
                  </a:lnTo>
                  <a:lnTo>
                    <a:pt x="725" y="195"/>
                  </a:lnTo>
                  <a:lnTo>
                    <a:pt x="696" y="175"/>
                  </a:lnTo>
                  <a:lnTo>
                    <a:pt x="668" y="158"/>
                  </a:lnTo>
                  <a:lnTo>
                    <a:pt x="647" y="144"/>
                  </a:lnTo>
                  <a:lnTo>
                    <a:pt x="620" y="130"/>
                  </a:lnTo>
                  <a:lnTo>
                    <a:pt x="592" y="117"/>
                  </a:lnTo>
                  <a:lnTo>
                    <a:pt x="565" y="107"/>
                  </a:lnTo>
                  <a:lnTo>
                    <a:pt x="538" y="98"/>
                  </a:lnTo>
                  <a:lnTo>
                    <a:pt x="512" y="90"/>
                  </a:lnTo>
                  <a:lnTo>
                    <a:pt x="485" y="84"/>
                  </a:lnTo>
                  <a:lnTo>
                    <a:pt x="458" y="79"/>
                  </a:lnTo>
                  <a:lnTo>
                    <a:pt x="431" y="77"/>
                  </a:lnTo>
                  <a:lnTo>
                    <a:pt x="405" y="76"/>
                  </a:lnTo>
                  <a:lnTo>
                    <a:pt x="379" y="77"/>
                  </a:lnTo>
                  <a:lnTo>
                    <a:pt x="352" y="79"/>
                  </a:lnTo>
                  <a:lnTo>
                    <a:pt x="325" y="85"/>
                  </a:lnTo>
                  <a:lnTo>
                    <a:pt x="297" y="91"/>
                  </a:lnTo>
                  <a:lnTo>
                    <a:pt x="270" y="99"/>
                  </a:lnTo>
                  <a:lnTo>
                    <a:pt x="242" y="110"/>
                  </a:lnTo>
                  <a:lnTo>
                    <a:pt x="214" y="122"/>
                  </a:lnTo>
                  <a:lnTo>
                    <a:pt x="191" y="132"/>
                  </a:lnTo>
                  <a:lnTo>
                    <a:pt x="169" y="145"/>
                  </a:lnTo>
                  <a:lnTo>
                    <a:pt x="149" y="157"/>
                  </a:lnTo>
                  <a:lnTo>
                    <a:pt x="128" y="170"/>
                  </a:lnTo>
                  <a:lnTo>
                    <a:pt x="110" y="183"/>
                  </a:lnTo>
                  <a:lnTo>
                    <a:pt x="93" y="197"/>
                  </a:lnTo>
                  <a:lnTo>
                    <a:pt x="75" y="212"/>
                  </a:lnTo>
                  <a:lnTo>
                    <a:pt x="60" y="226"/>
                  </a:lnTo>
                  <a:lnTo>
                    <a:pt x="50" y="236"/>
                  </a:lnTo>
                  <a:lnTo>
                    <a:pt x="40" y="246"/>
                  </a:lnTo>
                  <a:lnTo>
                    <a:pt x="32" y="256"/>
                  </a:lnTo>
                  <a:lnTo>
                    <a:pt x="23" y="267"/>
                  </a:lnTo>
                  <a:lnTo>
                    <a:pt x="16" y="277"/>
                  </a:lnTo>
                  <a:lnTo>
                    <a:pt x="9" y="287"/>
                  </a:lnTo>
                  <a:lnTo>
                    <a:pt x="4" y="296"/>
                  </a:lnTo>
                  <a:lnTo>
                    <a:pt x="0" y="305"/>
                  </a:lnTo>
                  <a:lnTo>
                    <a:pt x="0" y="257"/>
                  </a:lnTo>
                  <a:lnTo>
                    <a:pt x="8" y="239"/>
                  </a:lnTo>
                  <a:lnTo>
                    <a:pt x="18" y="221"/>
                  </a:lnTo>
                  <a:lnTo>
                    <a:pt x="29" y="205"/>
                  </a:lnTo>
                  <a:lnTo>
                    <a:pt x="40" y="188"/>
                  </a:lnTo>
                  <a:lnTo>
                    <a:pt x="52" y="173"/>
                  </a:lnTo>
                  <a:lnTo>
                    <a:pt x="65" y="158"/>
                  </a:lnTo>
                  <a:lnTo>
                    <a:pt x="78" y="144"/>
                  </a:lnTo>
                  <a:lnTo>
                    <a:pt x="93" y="130"/>
                  </a:lnTo>
                  <a:lnTo>
                    <a:pt x="108" y="117"/>
                  </a:lnTo>
                  <a:lnTo>
                    <a:pt x="123" y="105"/>
                  </a:lnTo>
                  <a:lnTo>
                    <a:pt x="139" y="94"/>
                  </a:lnTo>
                  <a:lnTo>
                    <a:pt x="156" y="82"/>
                  </a:lnTo>
                  <a:lnTo>
                    <a:pt x="173" y="72"/>
                  </a:lnTo>
                  <a:lnTo>
                    <a:pt x="190" y="62"/>
                  </a:lnTo>
                  <a:lnTo>
                    <a:pt x="208" y="53"/>
                  </a:lnTo>
                  <a:lnTo>
                    <a:pt x="226" y="45"/>
                  </a:lnTo>
                  <a:lnTo>
                    <a:pt x="255" y="32"/>
                  </a:lnTo>
                  <a:lnTo>
                    <a:pt x="285" y="21"/>
                  </a:lnTo>
                  <a:lnTo>
                    <a:pt x="313" y="13"/>
                  </a:lnTo>
                  <a:lnTo>
                    <a:pt x="341" y="7"/>
                  </a:lnTo>
                  <a:lnTo>
                    <a:pt x="368" y="2"/>
                  </a:lnTo>
                  <a:lnTo>
                    <a:pt x="396" y="0"/>
                  </a:lnTo>
                  <a:lnTo>
                    <a:pt x="422" y="0"/>
                  </a:lnTo>
                  <a:lnTo>
                    <a:pt x="450" y="1"/>
                  </a:lnTo>
                  <a:lnTo>
                    <a:pt x="476" y="4"/>
                  </a:lnTo>
                  <a:lnTo>
                    <a:pt x="502" y="8"/>
                  </a:lnTo>
                  <a:lnTo>
                    <a:pt x="528" y="14"/>
                  </a:lnTo>
                  <a:lnTo>
                    <a:pt x="555" y="22"/>
                  </a:lnTo>
                  <a:lnTo>
                    <a:pt x="580" y="32"/>
                  </a:lnTo>
                  <a:lnTo>
                    <a:pt x="606" y="42"/>
                  </a:lnTo>
                  <a:lnTo>
                    <a:pt x="632" y="54"/>
                  </a:lnTo>
                  <a:lnTo>
                    <a:pt x="658" y="67"/>
                  </a:lnTo>
                  <a:lnTo>
                    <a:pt x="702" y="92"/>
                  </a:lnTo>
                  <a:lnTo>
                    <a:pt x="747" y="120"/>
                  </a:lnTo>
                  <a:lnTo>
                    <a:pt x="792" y="152"/>
                  </a:lnTo>
                  <a:lnTo>
                    <a:pt x="836" y="185"/>
                  </a:lnTo>
                  <a:lnTo>
                    <a:pt x="882" y="222"/>
                  </a:lnTo>
                  <a:lnTo>
                    <a:pt x="928" y="261"/>
                  </a:lnTo>
                  <a:lnTo>
                    <a:pt x="973" y="301"/>
                  </a:lnTo>
                  <a:lnTo>
                    <a:pt x="1018" y="345"/>
                  </a:lnTo>
                  <a:lnTo>
                    <a:pt x="1063" y="390"/>
                  </a:lnTo>
                  <a:lnTo>
                    <a:pt x="1109" y="436"/>
                  </a:lnTo>
                  <a:lnTo>
                    <a:pt x="1154" y="483"/>
                  </a:lnTo>
                  <a:lnTo>
                    <a:pt x="1197" y="532"/>
                  </a:lnTo>
                  <a:lnTo>
                    <a:pt x="1242" y="583"/>
                  </a:lnTo>
                  <a:lnTo>
                    <a:pt x="1286" y="634"/>
                  </a:lnTo>
                  <a:lnTo>
                    <a:pt x="1329" y="685"/>
                  </a:lnTo>
                  <a:lnTo>
                    <a:pt x="1370" y="737"/>
                  </a:lnTo>
                  <a:lnTo>
                    <a:pt x="1412" y="789"/>
                  </a:lnTo>
                  <a:lnTo>
                    <a:pt x="1453" y="840"/>
                  </a:lnTo>
                  <a:lnTo>
                    <a:pt x="1493" y="892"/>
                  </a:lnTo>
                  <a:lnTo>
                    <a:pt x="1531" y="943"/>
                  </a:lnTo>
                  <a:lnTo>
                    <a:pt x="1605" y="1044"/>
                  </a:lnTo>
                  <a:lnTo>
                    <a:pt x="1676" y="1141"/>
                  </a:lnTo>
                  <a:lnTo>
                    <a:pt x="1740" y="1231"/>
                  </a:lnTo>
                  <a:lnTo>
                    <a:pt x="1798" y="1314"/>
                  </a:lnTo>
                  <a:lnTo>
                    <a:pt x="1849" y="1389"/>
                  </a:lnTo>
                  <a:lnTo>
                    <a:pt x="1892" y="1452"/>
                  </a:lnTo>
                  <a:lnTo>
                    <a:pt x="1832" y="1475"/>
                  </a:lnTo>
                  <a:close/>
                </a:path>
              </a:pathLst>
            </a:custGeom>
            <a:solidFill>
              <a:srgbClr val="94DCC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9" name="Скругленный прямоугольник 28"/>
          <p:cNvSpPr/>
          <p:nvPr/>
        </p:nvSpPr>
        <p:spPr>
          <a:xfrm>
            <a:off x="9550883" y="5982593"/>
            <a:ext cx="1628653" cy="590584"/>
          </a:xfrm>
          <a:prstGeom prst="roundRect">
            <a:avLst/>
          </a:prstGeom>
          <a:solidFill>
            <a:srgbClr val="FCBC4A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550883" y="6000886"/>
            <a:ext cx="1645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42159" y="1545686"/>
            <a:ext cx="2363186" cy="891651"/>
          </a:xfrm>
          <a:prstGeom prst="roundRect">
            <a:avLst/>
          </a:prstGeom>
          <a:solidFill>
            <a:srgbClr val="FCBC4A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96929" y="1597445"/>
            <a:ext cx="2476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год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900993" y="4818691"/>
            <a:ext cx="15626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678758" y="3316604"/>
            <a:ext cx="15626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Блок-схема: узел 15"/>
          <p:cNvSpPr/>
          <p:nvPr/>
        </p:nvSpPr>
        <p:spPr>
          <a:xfrm>
            <a:off x="11275752" y="4983316"/>
            <a:ext cx="238125" cy="239579"/>
          </a:xfrm>
          <a:prstGeom prst="flowChartConnector">
            <a:avLst/>
          </a:prstGeom>
          <a:solidFill>
            <a:srgbClr val="FCBC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7429975" y="4493497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33,59 млн. руб.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 flipV="1">
            <a:off x="6053471" y="3665969"/>
            <a:ext cx="5299584" cy="1142"/>
          </a:xfrm>
          <a:prstGeom prst="line">
            <a:avLst/>
          </a:prstGeom>
          <a:ln w="28575">
            <a:solidFill>
              <a:srgbClr val="00B9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Блок-схема: узел 41"/>
          <p:cNvSpPr/>
          <p:nvPr/>
        </p:nvSpPr>
        <p:spPr>
          <a:xfrm>
            <a:off x="11275752" y="3519893"/>
            <a:ext cx="225353" cy="239579"/>
          </a:xfrm>
          <a:prstGeom prst="flowChartConnector">
            <a:avLst/>
          </a:prstGeom>
          <a:solidFill>
            <a:srgbClr val="00B9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/>
          <p:cNvSpPr txBox="1"/>
          <p:nvPr/>
        </p:nvSpPr>
        <p:spPr>
          <a:xfrm>
            <a:off x="6755842" y="3144162"/>
            <a:ext cx="32004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41,52 млн. руб.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429975" y="5008584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249 договоров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214775" y="3615441"/>
            <a:ext cx="2841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245 договоров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40040" y="6347888"/>
            <a:ext cx="2743200" cy="365125"/>
          </a:xfrm>
        </p:spPr>
        <p:txBody>
          <a:bodyPr/>
          <a:lstStyle/>
          <a:p>
            <a:fld id="{62D05238-9C7E-4125-AA18-6B06BC676A90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5687" y="195261"/>
            <a:ext cx="1487553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898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5" y="155395"/>
            <a:ext cx="1176630" cy="12132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78585" y="25510"/>
            <a:ext cx="1100864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pPr algn="ctr"/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по договорам аренды </a:t>
            </a:r>
          </a:p>
          <a:p>
            <a:pPr algn="ctr"/>
            <a:r>
              <a:rPr lang="ru-RU" sz="3000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емельных участков</a:t>
            </a:r>
            <a:endParaRPr lang="ru-RU" sz="3000" dirty="0">
              <a:solidFill>
                <a:schemeClr val="accent1">
                  <a:lumMod val="75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37541310"/>
              </p:ext>
            </p:extLst>
          </p:nvPr>
        </p:nvGraphicFramePr>
        <p:xfrm>
          <a:off x="1078584" y="996179"/>
          <a:ext cx="10335553" cy="5486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273093" y="6332776"/>
            <a:ext cx="16668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11980" y="6337815"/>
            <a:ext cx="16668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54081" y="1614847"/>
            <a:ext cx="1571625" cy="830997"/>
          </a:xfrm>
          <a:prstGeom prst="rect">
            <a:avLst/>
          </a:prstGeom>
          <a:noFill/>
          <a:ln w="28575">
            <a:solidFill>
              <a:srgbClr val="00B9C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579,86 млн. руб.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98296" y="1466458"/>
            <a:ext cx="1571625" cy="830997"/>
          </a:xfrm>
          <a:prstGeom prst="rect">
            <a:avLst/>
          </a:prstGeom>
          <a:noFill/>
          <a:ln w="28575">
            <a:solidFill>
              <a:srgbClr val="FCBC4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588,92 млн. руб.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26255" y="3062408"/>
            <a:ext cx="166574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3 175 </a:t>
            </a:r>
          </a:p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договоров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076700" y="3106725"/>
            <a:ext cx="18192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3 039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договоров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348037" y="4738228"/>
            <a:ext cx="1714500" cy="819150"/>
          </a:xfrm>
          <a:prstGeom prst="roundRect">
            <a:avLst/>
          </a:prstGeom>
          <a:solidFill>
            <a:schemeClr val="bg1"/>
          </a:solidFill>
          <a:ln>
            <a:solidFill>
              <a:srgbClr val="00B9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45" name="TextBox 1"/>
          <p:cNvSpPr txBox="1"/>
          <p:nvPr/>
        </p:nvSpPr>
        <p:spPr>
          <a:xfrm>
            <a:off x="3457574" y="4738228"/>
            <a:ext cx="1495425" cy="90487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4 053 га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29725" y="6343072"/>
            <a:ext cx="2743200" cy="365125"/>
          </a:xfrm>
        </p:spPr>
        <p:txBody>
          <a:bodyPr/>
          <a:lstStyle/>
          <a:p>
            <a:fld id="{62D05238-9C7E-4125-AA18-6B06BC676A90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9534" y="223801"/>
            <a:ext cx="1487553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623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5400000">
            <a:off x="6601945" y="2785862"/>
            <a:ext cx="3515341" cy="2423104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856983" y="2785862"/>
            <a:ext cx="3515341" cy="2423104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5" y="155395"/>
            <a:ext cx="1176630" cy="12132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208001"/>
            <a:ext cx="1209675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pPr algn="ctr"/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в бюджет города </a:t>
            </a:r>
          </a:p>
          <a:p>
            <a:pPr algn="ctr"/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рекламной деятельности</a:t>
            </a:r>
            <a:endParaRPr lang="ru-RU" sz="3000" dirty="0">
              <a:solidFill>
                <a:schemeClr val="accent1">
                  <a:lumMod val="75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54" t="3318" r="71128" b="62168"/>
          <a:stretch/>
        </p:blipFill>
        <p:spPr>
          <a:xfrm>
            <a:off x="2015301" y="3777153"/>
            <a:ext cx="3041964" cy="3032534"/>
          </a:xfrm>
          <a:prstGeom prst="rect">
            <a:avLst/>
          </a:prstGeom>
        </p:spPr>
      </p:pic>
      <p:sp>
        <p:nvSpPr>
          <p:cNvPr id="15" name="Равнобедренный треугольник 14"/>
          <p:cNvSpPr/>
          <p:nvPr/>
        </p:nvSpPr>
        <p:spPr>
          <a:xfrm>
            <a:off x="2403101" y="1564107"/>
            <a:ext cx="2301903" cy="58386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221" t="3097" r="10561" b="62389"/>
          <a:stretch/>
        </p:blipFill>
        <p:spPr>
          <a:xfrm>
            <a:off x="6881314" y="3777153"/>
            <a:ext cx="3071412" cy="3032534"/>
          </a:xfrm>
          <a:prstGeom prst="rect">
            <a:avLst/>
          </a:prstGeom>
        </p:spPr>
      </p:pic>
      <p:sp>
        <p:nvSpPr>
          <p:cNvPr id="18" name="Равнобедренный треугольник 17"/>
          <p:cNvSpPr/>
          <p:nvPr/>
        </p:nvSpPr>
        <p:spPr>
          <a:xfrm>
            <a:off x="7148062" y="1105593"/>
            <a:ext cx="2423106" cy="1073634"/>
          </a:xfrm>
          <a:prstGeom prst="triangle">
            <a:avLst/>
          </a:prstGeom>
          <a:solidFill>
            <a:srgbClr val="FFFFFF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925891" y="4972202"/>
            <a:ext cx="137752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86447" y="5047198"/>
            <a:ext cx="137752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74414" y="2453714"/>
            <a:ext cx="24231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52,27 млн. руб.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48062" y="2453713"/>
            <a:ext cx="24231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117,94 млн. руб.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1475" y="1778078"/>
            <a:ext cx="2605952" cy="461665"/>
          </a:xfrm>
          <a:prstGeom prst="rect">
            <a:avLst/>
          </a:prstGeom>
          <a:noFill/>
          <a:scene3d>
            <a:camera prst="orthographicFront">
              <a:rot lat="0" lon="540000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5400000" rev="0"/>
              </a:camera>
              <a:lightRig rig="threePt" dir="t"/>
            </a:scene3d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560 договоров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 rot="20344869">
            <a:off x="5029596" y="3087036"/>
            <a:ext cx="1947778" cy="740520"/>
          </a:xfrm>
          <a:prstGeom prst="rightArrow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 rot="20402384">
            <a:off x="5390715" y="3226464"/>
            <a:ext cx="1184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125%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024334">
            <a:off x="2805053" y="4455799"/>
            <a:ext cx="2246657" cy="1074579"/>
          </a:xfrm>
          <a:prstGeom prst="rect">
            <a:avLst/>
          </a:prstGeom>
          <a:noFill/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570 договоров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1024334">
            <a:off x="7633288" y="4434913"/>
            <a:ext cx="2246657" cy="1074579"/>
          </a:xfrm>
          <a:prstGeom prst="rect">
            <a:avLst/>
          </a:prstGeom>
          <a:noFill/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593 договора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267825" y="6403395"/>
            <a:ext cx="2743200" cy="365125"/>
          </a:xfrm>
        </p:spPr>
        <p:txBody>
          <a:bodyPr/>
          <a:lstStyle/>
          <a:p>
            <a:fld id="{62D05238-9C7E-4125-AA18-6B06BC676A90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3111" y="208001"/>
            <a:ext cx="1487553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356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5" y="155395"/>
            <a:ext cx="1176630" cy="12132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1475" y="1778078"/>
            <a:ext cx="2605952" cy="461665"/>
          </a:xfrm>
          <a:prstGeom prst="rect">
            <a:avLst/>
          </a:prstGeom>
          <a:noFill/>
          <a:scene3d>
            <a:camera prst="orthographicFront">
              <a:rot lat="0" lon="540000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5400000" rev="0"/>
              </a:camera>
              <a:lightRig rig="threePt" dir="t"/>
            </a:scene3d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560 договоров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24691" y="69918"/>
            <a:ext cx="123166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договоров безвозмездного пользования </a:t>
            </a:r>
            <a:endParaRPr lang="ru-RU" sz="3000" dirty="0" smtClean="0">
              <a:solidFill>
                <a:schemeClr val="accent1">
                  <a:lumMod val="75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2024 </a:t>
            </a:r>
            <a:r>
              <a:rPr lang="ru-RU" sz="3000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sp>
        <p:nvSpPr>
          <p:cNvPr id="17" name="Freeform: Shape 31">
            <a:extLst>
              <a:ext uri="{FF2B5EF4-FFF2-40B4-BE49-F238E27FC236}">
                <a16:creationId xmlns:a16="http://schemas.microsoft.com/office/drawing/2014/main" xmlns="" id="{22D265A3-D732-2A4A-B3A7-B63BC8CDD71F}"/>
              </a:ext>
            </a:extLst>
          </p:cNvPr>
          <p:cNvSpPr/>
          <p:nvPr/>
        </p:nvSpPr>
        <p:spPr>
          <a:xfrm rot="16200000" flipV="1">
            <a:off x="2426714" y="1214452"/>
            <a:ext cx="2286000" cy="2085946"/>
          </a:xfrm>
          <a:custGeom>
            <a:avLst/>
            <a:gdLst>
              <a:gd name="connsiteX0" fmla="*/ 1670797 w 1670797"/>
              <a:gd name="connsiteY0" fmla="*/ 1615398 h 1636630"/>
              <a:gd name="connsiteX1" fmla="*/ 371828 w 1670797"/>
              <a:gd name="connsiteY1" fmla="*/ 21618 h 1636630"/>
              <a:gd name="connsiteX2" fmla="*/ 230177 w 1670797"/>
              <a:gd name="connsiteY2" fmla="*/ 0 h 1636630"/>
              <a:gd name="connsiteX3" fmla="*/ 0 w 1670797"/>
              <a:gd name="connsiteY3" fmla="*/ 408582 h 1636630"/>
              <a:gd name="connsiteX4" fmla="*/ 228359 w 1670797"/>
              <a:gd name="connsiteY4" fmla="*/ 813935 h 1636630"/>
              <a:gd name="connsiteX5" fmla="*/ 288685 w 1670797"/>
              <a:gd name="connsiteY5" fmla="*/ 829447 h 1636630"/>
              <a:gd name="connsiteX6" fmla="*/ 866915 w 1670797"/>
              <a:gd name="connsiteY6" fmla="*/ 1615398 h 1636630"/>
              <a:gd name="connsiteX7" fmla="*/ 865842 w 1670797"/>
              <a:gd name="connsiteY7" fmla="*/ 1636630 h 1636630"/>
              <a:gd name="connsiteX8" fmla="*/ 1277929 w 1670797"/>
              <a:gd name="connsiteY8" fmla="*/ 1404479 h 1636630"/>
              <a:gd name="connsiteX9" fmla="*/ 1670286 w 1670797"/>
              <a:gd name="connsiteY9" fmla="*/ 1625515 h 1636630"/>
              <a:gd name="connsiteX10" fmla="*/ 1670797 w 1670797"/>
              <a:gd name="connsiteY10" fmla="*/ 1615398 h 1636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0797" h="1636630">
                <a:moveTo>
                  <a:pt x="1670797" y="1615398"/>
                </a:moveTo>
                <a:cubicBezTo>
                  <a:pt x="1670796" y="829233"/>
                  <a:pt x="1113148" y="173314"/>
                  <a:pt x="371828" y="21618"/>
                </a:cubicBezTo>
                <a:lnTo>
                  <a:pt x="230177" y="0"/>
                </a:lnTo>
                <a:lnTo>
                  <a:pt x="0" y="408582"/>
                </a:lnTo>
                <a:lnTo>
                  <a:pt x="228359" y="813935"/>
                </a:lnTo>
                <a:lnTo>
                  <a:pt x="288685" y="829447"/>
                </a:lnTo>
                <a:cubicBezTo>
                  <a:pt x="623682" y="933642"/>
                  <a:pt x="866915" y="1246115"/>
                  <a:pt x="866915" y="1615398"/>
                </a:cubicBezTo>
                <a:lnTo>
                  <a:pt x="865842" y="1636630"/>
                </a:lnTo>
                <a:lnTo>
                  <a:pt x="1277929" y="1404479"/>
                </a:lnTo>
                <a:lnTo>
                  <a:pt x="1670286" y="1625515"/>
                </a:lnTo>
                <a:lnTo>
                  <a:pt x="1670797" y="16153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Freeform: Shape 30">
            <a:extLst>
              <a:ext uri="{FF2B5EF4-FFF2-40B4-BE49-F238E27FC236}">
                <a16:creationId xmlns:a16="http://schemas.microsoft.com/office/drawing/2014/main" xmlns="" id="{B75EA68F-8797-E64A-AB30-368F242878D0}"/>
              </a:ext>
            </a:extLst>
          </p:cNvPr>
          <p:cNvSpPr/>
          <p:nvPr/>
        </p:nvSpPr>
        <p:spPr>
          <a:xfrm rot="16200000" flipV="1">
            <a:off x="261488" y="1083384"/>
            <a:ext cx="2173622" cy="2235704"/>
          </a:xfrm>
          <a:custGeom>
            <a:avLst/>
            <a:gdLst>
              <a:gd name="connsiteX0" fmla="*/ 1647753 w 1647753"/>
              <a:gd name="connsiteY0" fmla="*/ 216094 h 1670796"/>
              <a:gd name="connsiteX1" fmla="*/ 1264169 w 1647753"/>
              <a:gd name="connsiteY1" fmla="*/ 0 h 1670796"/>
              <a:gd name="connsiteX2" fmla="*/ 827070 w 1647753"/>
              <a:gd name="connsiteY2" fmla="*/ 246242 h 1670796"/>
              <a:gd name="connsiteX3" fmla="*/ 816157 w 1647753"/>
              <a:gd name="connsiteY3" fmla="*/ 288684 h 1670796"/>
              <a:gd name="connsiteX4" fmla="*/ 114348 w 1647753"/>
              <a:gd name="connsiteY4" fmla="*/ 862665 h 1670796"/>
              <a:gd name="connsiteX5" fmla="*/ 30234 w 1647753"/>
              <a:gd name="connsiteY5" fmla="*/ 866913 h 1670796"/>
              <a:gd name="connsiteX6" fmla="*/ 241124 w 1647753"/>
              <a:gd name="connsiteY6" fmla="*/ 1241259 h 1670796"/>
              <a:gd name="connsiteX7" fmla="*/ 0 w 1647753"/>
              <a:gd name="connsiteY7" fmla="*/ 1669271 h 1670796"/>
              <a:gd name="connsiteX8" fmla="*/ 30206 w 1647753"/>
              <a:gd name="connsiteY8" fmla="*/ 1670796 h 1670796"/>
              <a:gd name="connsiteX9" fmla="*/ 1623986 w 1647753"/>
              <a:gd name="connsiteY9" fmla="*/ 371827 h 1670796"/>
              <a:gd name="connsiteX10" fmla="*/ 1647753 w 1647753"/>
              <a:gd name="connsiteY10" fmla="*/ 216094 h 1670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47753" h="1670796">
                <a:moveTo>
                  <a:pt x="1647753" y="216094"/>
                </a:moveTo>
                <a:lnTo>
                  <a:pt x="1264169" y="0"/>
                </a:lnTo>
                <a:lnTo>
                  <a:pt x="827070" y="246242"/>
                </a:lnTo>
                <a:lnTo>
                  <a:pt x="816157" y="288684"/>
                </a:lnTo>
                <a:cubicBezTo>
                  <a:pt x="719977" y="597911"/>
                  <a:pt x="446329" y="828951"/>
                  <a:pt x="114348" y="862665"/>
                </a:cubicBezTo>
                <a:lnTo>
                  <a:pt x="30234" y="866913"/>
                </a:lnTo>
                <a:lnTo>
                  <a:pt x="241124" y="1241259"/>
                </a:lnTo>
                <a:lnTo>
                  <a:pt x="0" y="1669271"/>
                </a:lnTo>
                <a:lnTo>
                  <a:pt x="30206" y="1670796"/>
                </a:lnTo>
                <a:cubicBezTo>
                  <a:pt x="816370" y="1670796"/>
                  <a:pt x="1472289" y="1113148"/>
                  <a:pt x="1623986" y="371827"/>
                </a:cubicBezTo>
                <a:lnTo>
                  <a:pt x="1647753" y="2160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Freeform: Shape 26">
            <a:extLst>
              <a:ext uri="{FF2B5EF4-FFF2-40B4-BE49-F238E27FC236}">
                <a16:creationId xmlns:a16="http://schemas.microsoft.com/office/drawing/2014/main" xmlns="" id="{93B5519B-259A-4649-A10B-9A1FEB50D105}"/>
              </a:ext>
            </a:extLst>
          </p:cNvPr>
          <p:cNvSpPr/>
          <p:nvPr/>
        </p:nvSpPr>
        <p:spPr>
          <a:xfrm rot="16200000" flipV="1">
            <a:off x="126740" y="3294795"/>
            <a:ext cx="2307730" cy="2094530"/>
          </a:xfrm>
          <a:custGeom>
            <a:avLst/>
            <a:gdLst>
              <a:gd name="connsiteX0" fmla="*/ 1670795 w 1670795"/>
              <a:gd name="connsiteY0" fmla="*/ 1223585 h 1640935"/>
              <a:gd name="connsiteX1" fmla="*/ 1448710 w 1670795"/>
              <a:gd name="connsiteY1" fmla="*/ 829366 h 1640935"/>
              <a:gd name="connsiteX2" fmla="*/ 1382111 w 1670795"/>
              <a:gd name="connsiteY2" fmla="*/ 812242 h 1640935"/>
              <a:gd name="connsiteX3" fmla="*/ 803882 w 1670795"/>
              <a:gd name="connsiteY3" fmla="*/ 26290 h 1640935"/>
              <a:gd name="connsiteX4" fmla="*/ 804090 w 1670795"/>
              <a:gd name="connsiteY4" fmla="*/ 22179 h 1640935"/>
              <a:gd name="connsiteX5" fmla="*/ 422394 w 1670795"/>
              <a:gd name="connsiteY5" fmla="*/ 237209 h 1640935"/>
              <a:gd name="connsiteX6" fmla="*/ 1328 w 1670795"/>
              <a:gd name="connsiteY6" fmla="*/ 0 h 1640935"/>
              <a:gd name="connsiteX7" fmla="*/ 0 w 1670795"/>
              <a:gd name="connsiteY7" fmla="*/ 26291 h 1640935"/>
              <a:gd name="connsiteX8" fmla="*/ 1298968 w 1670795"/>
              <a:gd name="connsiteY8" fmla="*/ 1620071 h 1640935"/>
              <a:gd name="connsiteX9" fmla="*/ 1435678 w 1670795"/>
              <a:gd name="connsiteY9" fmla="*/ 1640935 h 1640935"/>
              <a:gd name="connsiteX10" fmla="*/ 1670795 w 1670795"/>
              <a:gd name="connsiteY10" fmla="*/ 1223585 h 1640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0795" h="1640935">
                <a:moveTo>
                  <a:pt x="1670795" y="1223585"/>
                </a:moveTo>
                <a:lnTo>
                  <a:pt x="1448710" y="829366"/>
                </a:lnTo>
                <a:lnTo>
                  <a:pt x="1382111" y="812242"/>
                </a:lnTo>
                <a:cubicBezTo>
                  <a:pt x="1047115" y="708046"/>
                  <a:pt x="803882" y="395573"/>
                  <a:pt x="803882" y="26290"/>
                </a:cubicBezTo>
                <a:lnTo>
                  <a:pt x="804090" y="22179"/>
                </a:lnTo>
                <a:lnTo>
                  <a:pt x="422394" y="237209"/>
                </a:lnTo>
                <a:lnTo>
                  <a:pt x="1328" y="0"/>
                </a:lnTo>
                <a:lnTo>
                  <a:pt x="0" y="26291"/>
                </a:lnTo>
                <a:cubicBezTo>
                  <a:pt x="0" y="812456"/>
                  <a:pt x="557649" y="1468375"/>
                  <a:pt x="1298968" y="1620071"/>
                </a:cubicBezTo>
                <a:lnTo>
                  <a:pt x="1435678" y="1640935"/>
                </a:lnTo>
                <a:lnTo>
                  <a:pt x="1670795" y="122358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Freeform: Shape 25">
            <a:extLst>
              <a:ext uri="{FF2B5EF4-FFF2-40B4-BE49-F238E27FC236}">
                <a16:creationId xmlns:a16="http://schemas.microsoft.com/office/drawing/2014/main" xmlns="" id="{B0F6ED4C-F6B2-3A4A-90F1-FA9985540ADD}"/>
              </a:ext>
            </a:extLst>
          </p:cNvPr>
          <p:cNvSpPr/>
          <p:nvPr/>
        </p:nvSpPr>
        <p:spPr>
          <a:xfrm rot="16200000" flipV="1">
            <a:off x="2370228" y="3248583"/>
            <a:ext cx="2207877" cy="2286806"/>
          </a:xfrm>
          <a:custGeom>
            <a:avLst/>
            <a:gdLst>
              <a:gd name="connsiteX0" fmla="*/ 1640197 w 1640197"/>
              <a:gd name="connsiteY0" fmla="*/ 1262 h 1670795"/>
              <a:gd name="connsiteX1" fmla="*/ 1615210 w 1640197"/>
              <a:gd name="connsiteY1" fmla="*/ 0 h 1670795"/>
              <a:gd name="connsiteX2" fmla="*/ 21430 w 1640197"/>
              <a:gd name="connsiteY2" fmla="*/ 1298969 h 1670795"/>
              <a:gd name="connsiteX3" fmla="*/ 0 w 1640197"/>
              <a:gd name="connsiteY3" fmla="*/ 1439385 h 1670795"/>
              <a:gd name="connsiteX4" fmla="*/ 410773 w 1640197"/>
              <a:gd name="connsiteY4" fmla="*/ 1670795 h 1670795"/>
              <a:gd name="connsiteX5" fmla="*/ 813345 w 1640197"/>
              <a:gd name="connsiteY5" fmla="*/ 1444005 h 1670795"/>
              <a:gd name="connsiteX6" fmla="*/ 829259 w 1640197"/>
              <a:gd name="connsiteY6" fmla="*/ 1382111 h 1670795"/>
              <a:gd name="connsiteX7" fmla="*/ 1615210 w 1640197"/>
              <a:gd name="connsiteY7" fmla="*/ 803882 h 1670795"/>
              <a:gd name="connsiteX8" fmla="*/ 1620701 w 1640197"/>
              <a:gd name="connsiteY8" fmla="*/ 804159 h 1670795"/>
              <a:gd name="connsiteX9" fmla="*/ 1404290 w 1640197"/>
              <a:gd name="connsiteY9" fmla="*/ 420015 h 1670795"/>
              <a:gd name="connsiteX10" fmla="*/ 1640197 w 1640197"/>
              <a:gd name="connsiteY10" fmla="*/ 1262 h 167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40197" h="1670795">
                <a:moveTo>
                  <a:pt x="1640197" y="1262"/>
                </a:moveTo>
                <a:lnTo>
                  <a:pt x="1615210" y="0"/>
                </a:lnTo>
                <a:cubicBezTo>
                  <a:pt x="829045" y="0"/>
                  <a:pt x="173127" y="557649"/>
                  <a:pt x="21430" y="1298969"/>
                </a:cubicBezTo>
                <a:lnTo>
                  <a:pt x="0" y="1439385"/>
                </a:lnTo>
                <a:lnTo>
                  <a:pt x="410773" y="1670795"/>
                </a:lnTo>
                <a:lnTo>
                  <a:pt x="813345" y="1444005"/>
                </a:lnTo>
                <a:lnTo>
                  <a:pt x="829259" y="1382111"/>
                </a:lnTo>
                <a:cubicBezTo>
                  <a:pt x="933454" y="1047115"/>
                  <a:pt x="1245927" y="803882"/>
                  <a:pt x="1615210" y="803882"/>
                </a:cubicBezTo>
                <a:lnTo>
                  <a:pt x="1620701" y="804159"/>
                </a:lnTo>
                <a:lnTo>
                  <a:pt x="1404290" y="420015"/>
                </a:lnTo>
                <a:lnTo>
                  <a:pt x="1640197" y="126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Freeform: Shape 52">
            <a:extLst>
              <a:ext uri="{FF2B5EF4-FFF2-40B4-BE49-F238E27FC236}">
                <a16:creationId xmlns:a16="http://schemas.microsoft.com/office/drawing/2014/main" xmlns="" id="{E8FA9075-3C38-4D48-A3D7-F62258C3865E}"/>
              </a:ext>
            </a:extLst>
          </p:cNvPr>
          <p:cNvSpPr/>
          <p:nvPr/>
        </p:nvSpPr>
        <p:spPr>
          <a:xfrm>
            <a:off x="4334434" y="1232526"/>
            <a:ext cx="5046251" cy="800100"/>
          </a:xfrm>
          <a:custGeom>
            <a:avLst/>
            <a:gdLst>
              <a:gd name="connsiteX0" fmla="*/ 4095750 w 4095750"/>
              <a:gd name="connsiteY0" fmla="*/ 0 h 800100"/>
              <a:gd name="connsiteX1" fmla="*/ 0 w 4095750"/>
              <a:gd name="connsiteY1" fmla="*/ 0 h 800100"/>
              <a:gd name="connsiteX2" fmla="*/ 0 w 4095750"/>
              <a:gd name="connsiteY2" fmla="*/ 800100 h 800100"/>
              <a:gd name="connsiteX3" fmla="*/ 4086225 w 4095750"/>
              <a:gd name="connsiteY3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95750" h="800100">
                <a:moveTo>
                  <a:pt x="4095750" y="0"/>
                </a:moveTo>
                <a:lnTo>
                  <a:pt x="0" y="0"/>
                </a:lnTo>
                <a:lnTo>
                  <a:pt x="0" y="800100"/>
                </a:lnTo>
                <a:lnTo>
                  <a:pt x="4086225" y="800100"/>
                </a:lnTo>
              </a:path>
            </a:pathLst>
          </a:cu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53">
            <a:extLst>
              <a:ext uri="{FF2B5EF4-FFF2-40B4-BE49-F238E27FC236}">
                <a16:creationId xmlns:a16="http://schemas.microsoft.com/office/drawing/2014/main" xmlns="" id="{12528F0F-C0F0-F943-BED5-5FCA38A13D6C}"/>
              </a:ext>
            </a:extLst>
          </p:cNvPr>
          <p:cNvSpPr/>
          <p:nvPr/>
        </p:nvSpPr>
        <p:spPr>
          <a:xfrm>
            <a:off x="4808664" y="2475160"/>
            <a:ext cx="5046251" cy="800100"/>
          </a:xfrm>
          <a:custGeom>
            <a:avLst/>
            <a:gdLst>
              <a:gd name="connsiteX0" fmla="*/ 4095750 w 4095750"/>
              <a:gd name="connsiteY0" fmla="*/ 0 h 800100"/>
              <a:gd name="connsiteX1" fmla="*/ 0 w 4095750"/>
              <a:gd name="connsiteY1" fmla="*/ 0 h 800100"/>
              <a:gd name="connsiteX2" fmla="*/ 0 w 4095750"/>
              <a:gd name="connsiteY2" fmla="*/ 800100 h 800100"/>
              <a:gd name="connsiteX3" fmla="*/ 4086225 w 4095750"/>
              <a:gd name="connsiteY3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95750" h="800100">
                <a:moveTo>
                  <a:pt x="4095750" y="0"/>
                </a:moveTo>
                <a:lnTo>
                  <a:pt x="0" y="0"/>
                </a:lnTo>
                <a:lnTo>
                  <a:pt x="0" y="800100"/>
                </a:lnTo>
                <a:lnTo>
                  <a:pt x="4086225" y="800100"/>
                </a:lnTo>
              </a:path>
            </a:pathLst>
          </a:cu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54">
            <a:extLst>
              <a:ext uri="{FF2B5EF4-FFF2-40B4-BE49-F238E27FC236}">
                <a16:creationId xmlns:a16="http://schemas.microsoft.com/office/drawing/2014/main" xmlns="" id="{063D0139-25CA-D948-A677-5C150564BBBD}"/>
              </a:ext>
            </a:extLst>
          </p:cNvPr>
          <p:cNvSpPr/>
          <p:nvPr/>
        </p:nvSpPr>
        <p:spPr>
          <a:xfrm>
            <a:off x="5387972" y="3608792"/>
            <a:ext cx="4749964" cy="864359"/>
          </a:xfrm>
          <a:custGeom>
            <a:avLst/>
            <a:gdLst>
              <a:gd name="connsiteX0" fmla="*/ 4095750 w 4095750"/>
              <a:gd name="connsiteY0" fmla="*/ 0 h 800100"/>
              <a:gd name="connsiteX1" fmla="*/ 0 w 4095750"/>
              <a:gd name="connsiteY1" fmla="*/ 0 h 800100"/>
              <a:gd name="connsiteX2" fmla="*/ 0 w 4095750"/>
              <a:gd name="connsiteY2" fmla="*/ 800100 h 800100"/>
              <a:gd name="connsiteX3" fmla="*/ 4086225 w 4095750"/>
              <a:gd name="connsiteY3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95750" h="800100">
                <a:moveTo>
                  <a:pt x="4095750" y="0"/>
                </a:moveTo>
                <a:lnTo>
                  <a:pt x="0" y="0"/>
                </a:lnTo>
                <a:lnTo>
                  <a:pt x="0" y="800100"/>
                </a:lnTo>
                <a:lnTo>
                  <a:pt x="4086225" y="80010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55">
            <a:extLst>
              <a:ext uri="{FF2B5EF4-FFF2-40B4-BE49-F238E27FC236}">
                <a16:creationId xmlns:a16="http://schemas.microsoft.com/office/drawing/2014/main" xmlns="" id="{DE5DBC99-30B7-964A-8012-C05884C03959}"/>
              </a:ext>
            </a:extLst>
          </p:cNvPr>
          <p:cNvSpPr/>
          <p:nvPr/>
        </p:nvSpPr>
        <p:spPr>
          <a:xfrm>
            <a:off x="4808664" y="4819387"/>
            <a:ext cx="5046251" cy="800100"/>
          </a:xfrm>
          <a:custGeom>
            <a:avLst/>
            <a:gdLst>
              <a:gd name="connsiteX0" fmla="*/ 4095750 w 4095750"/>
              <a:gd name="connsiteY0" fmla="*/ 0 h 800100"/>
              <a:gd name="connsiteX1" fmla="*/ 0 w 4095750"/>
              <a:gd name="connsiteY1" fmla="*/ 0 h 800100"/>
              <a:gd name="connsiteX2" fmla="*/ 0 w 4095750"/>
              <a:gd name="connsiteY2" fmla="*/ 800100 h 800100"/>
              <a:gd name="connsiteX3" fmla="*/ 4086225 w 4095750"/>
              <a:gd name="connsiteY3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95750" h="800100">
                <a:moveTo>
                  <a:pt x="4095750" y="0"/>
                </a:moveTo>
                <a:lnTo>
                  <a:pt x="0" y="0"/>
                </a:lnTo>
                <a:lnTo>
                  <a:pt x="0" y="800100"/>
                </a:lnTo>
                <a:lnTo>
                  <a:pt x="4086225" y="800100"/>
                </a:lnTo>
              </a:path>
            </a:pathLst>
          </a:cu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24559" y="4079842"/>
            <a:ext cx="13335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56,8%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75657" y="4146352"/>
            <a:ext cx="13785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17,8%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Freeform: Shape 55">
            <a:extLst>
              <a:ext uri="{FF2B5EF4-FFF2-40B4-BE49-F238E27FC236}">
                <a16:creationId xmlns:a16="http://schemas.microsoft.com/office/drawing/2014/main" xmlns="" id="{DE5DBC99-30B7-964A-8012-C05884C03959}"/>
              </a:ext>
            </a:extLst>
          </p:cNvPr>
          <p:cNvSpPr/>
          <p:nvPr/>
        </p:nvSpPr>
        <p:spPr>
          <a:xfrm>
            <a:off x="4190527" y="5930981"/>
            <a:ext cx="5046251" cy="800100"/>
          </a:xfrm>
          <a:custGeom>
            <a:avLst/>
            <a:gdLst>
              <a:gd name="connsiteX0" fmla="*/ 4095750 w 4095750"/>
              <a:gd name="connsiteY0" fmla="*/ 0 h 800100"/>
              <a:gd name="connsiteX1" fmla="*/ 0 w 4095750"/>
              <a:gd name="connsiteY1" fmla="*/ 0 h 800100"/>
              <a:gd name="connsiteX2" fmla="*/ 0 w 4095750"/>
              <a:gd name="connsiteY2" fmla="*/ 800100 h 800100"/>
              <a:gd name="connsiteX3" fmla="*/ 4086225 w 4095750"/>
              <a:gd name="connsiteY3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95750" h="800100">
                <a:moveTo>
                  <a:pt x="4095750" y="0"/>
                </a:moveTo>
                <a:lnTo>
                  <a:pt x="0" y="0"/>
                </a:lnTo>
                <a:lnTo>
                  <a:pt x="0" y="800100"/>
                </a:lnTo>
                <a:lnTo>
                  <a:pt x="4086225" y="800100"/>
                </a:lnTo>
              </a:path>
            </a:pathLst>
          </a:custGeom>
          <a:noFill/>
          <a:ln w="57150">
            <a:solidFill>
              <a:srgbClr val="94DC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731256" y="1778078"/>
            <a:ext cx="1254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16,6%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11609" y="1778078"/>
            <a:ext cx="1254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7,6%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97931" y="1233894"/>
            <a:ext cx="5657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СОНКО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47 договоров на 89 объекта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912822" y="2507885"/>
            <a:ext cx="61626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Правоохранительные органы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 договоров на 28 объектов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516881" y="3628723"/>
            <a:ext cx="6127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договоров на 26 объектов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912822" y="4782356"/>
            <a:ext cx="5953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организации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договоров на 12 объектов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334434" y="5916922"/>
            <a:ext cx="5715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 и образование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договора на 2 объекта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Блок-схема: узел 35"/>
          <p:cNvSpPr/>
          <p:nvPr/>
        </p:nvSpPr>
        <p:spPr>
          <a:xfrm>
            <a:off x="1718197" y="2562225"/>
            <a:ext cx="1393412" cy="1426070"/>
          </a:xfrm>
          <a:prstGeom prst="flowChartConnector">
            <a:avLst/>
          </a:prstGeom>
          <a:solidFill>
            <a:srgbClr val="94DCC1"/>
          </a:solidFill>
          <a:ln w="76200">
            <a:solidFill>
              <a:srgbClr val="94DC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01704" y="2668282"/>
            <a:ext cx="1875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79 </a:t>
            </a:r>
          </a:p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договоров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Номер слайда 37"/>
          <p:cNvSpPr>
            <a:spLocks noGrp="1"/>
          </p:cNvSpPr>
          <p:nvPr>
            <p:ph type="sldNum" sz="quarter" idx="12"/>
          </p:nvPr>
        </p:nvSpPr>
        <p:spPr>
          <a:xfrm>
            <a:off x="9224962" y="6320760"/>
            <a:ext cx="2743200" cy="365125"/>
          </a:xfrm>
        </p:spPr>
        <p:txBody>
          <a:bodyPr/>
          <a:lstStyle/>
          <a:p>
            <a:fld id="{62D05238-9C7E-4125-AA18-6B06BC676A90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3510" y="278917"/>
            <a:ext cx="1487553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538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5" y="155395"/>
            <a:ext cx="1176630" cy="12132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1323975" y="179850"/>
            <a:ext cx="14725650" cy="15004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pPr algn="ctr"/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жилыми помещениями детей-сирот, </a:t>
            </a:r>
          </a:p>
          <a:p>
            <a:pPr algn="ctr"/>
            <a:r>
              <a:rPr lang="ru-RU" sz="3000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етей, оставшихся без попечения</a:t>
            </a:r>
          </a:p>
          <a:p>
            <a:pPr algn="ctr"/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родителей, лиц из их числа</a:t>
            </a:r>
            <a:endParaRPr lang="ru-RU" sz="3000" dirty="0">
              <a:solidFill>
                <a:schemeClr val="accent1">
                  <a:lumMod val="75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1475" y="1778078"/>
            <a:ext cx="2605952" cy="461665"/>
          </a:xfrm>
          <a:prstGeom prst="rect">
            <a:avLst/>
          </a:prstGeom>
          <a:noFill/>
          <a:scene3d>
            <a:camera prst="orthographicFront">
              <a:rot lat="0" lon="540000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5400000" rev="0"/>
              </a:camera>
              <a:lightRig rig="threePt" dir="t"/>
            </a:scene3d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560 договоров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514972" y="1666647"/>
            <a:ext cx="6375170" cy="133529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94DCC1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76200" dir="13500000" sy="23000" kx="1200000" algn="br" rotWithShape="0">
              <a:srgbClr val="94DCC1">
                <a:alpha val="2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95949" y="1642201"/>
            <a:ext cx="56959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CBC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Выделено субвенций в размере 88,70 млн. руб.</a:t>
            </a:r>
            <a:endParaRPr lang="ru-RU" sz="3600" dirty="0">
              <a:solidFill>
                <a:srgbClr val="FCBC4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Веселые дети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300" y="1895476"/>
            <a:ext cx="4976024" cy="3314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5514973" y="3240558"/>
            <a:ext cx="6375169" cy="227441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94CBF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14972" y="3192226"/>
            <a:ext cx="63751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94DC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Приобретено и предоставлено детям сиротам 11 жилых помещения на сумму 25,42 млн. руб.</a:t>
            </a:r>
            <a:endParaRPr lang="ru-RU" sz="3600" dirty="0">
              <a:solidFill>
                <a:srgbClr val="94DCC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82125" y="6443514"/>
            <a:ext cx="2743200" cy="365125"/>
          </a:xfrm>
        </p:spPr>
        <p:txBody>
          <a:bodyPr/>
          <a:lstStyle/>
          <a:p>
            <a:fld id="{62D05238-9C7E-4125-AA18-6B06BC676A90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9707" y="155395"/>
            <a:ext cx="1487553" cy="9571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4695825" y="5574027"/>
            <a:ext cx="7321435" cy="125610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98850" y="5581031"/>
            <a:ext cx="6607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CBC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 21контракт со сроком исполнения 15 декабря 2025 </a:t>
            </a:r>
            <a:endParaRPr lang="ru-RU" sz="3600" dirty="0">
              <a:solidFill>
                <a:srgbClr val="FCBC4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513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Возраст участия в госпрограмме «Молодая семья» предложили повыси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65702" y="1295279"/>
            <a:ext cx="5159623" cy="3437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85" y="155395"/>
            <a:ext cx="1176630" cy="12132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6685" y="179850"/>
            <a:ext cx="994184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pPr algn="ctr"/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государственной поддержки </a:t>
            </a:r>
          </a:p>
          <a:p>
            <a:pPr algn="ctr"/>
            <a:r>
              <a:rPr lang="ru-RU" sz="3000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олодым семьям для улучшения жилищных условий</a:t>
            </a:r>
            <a:endParaRPr lang="ru-RU" sz="3000" dirty="0">
              <a:solidFill>
                <a:schemeClr val="accent1">
                  <a:lumMod val="75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1475" y="1778078"/>
            <a:ext cx="2605952" cy="461665"/>
          </a:xfrm>
          <a:prstGeom prst="rect">
            <a:avLst/>
          </a:prstGeom>
          <a:noFill/>
          <a:scene3d>
            <a:camera prst="orthographicFront">
              <a:rot lat="0" lon="540000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5400000" rev="0"/>
              </a:camera>
              <a:lightRig rig="threePt" dir="t"/>
            </a:scene3d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560 договоров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82125" y="6443514"/>
            <a:ext cx="2743200" cy="365125"/>
          </a:xfrm>
        </p:spPr>
        <p:txBody>
          <a:bodyPr/>
          <a:lstStyle/>
          <a:p>
            <a:fld id="{62D05238-9C7E-4125-AA18-6B06BC676A90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19" name="AutoShape 1893"/>
          <p:cNvSpPr>
            <a:spLocks noChangeArrowheads="1"/>
          </p:cNvSpPr>
          <p:nvPr/>
        </p:nvSpPr>
        <p:spPr bwMode="auto">
          <a:xfrm rot="5400000">
            <a:off x="2005013" y="2622825"/>
            <a:ext cx="2266947" cy="583882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C00"/>
              </a:gs>
              <a:gs pos="100000">
                <a:srgbClr val="FF99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0" hangingPunct="1">
              <a:defRPr kumimoji="1" sz="8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0" hangingPunct="1">
              <a:defRPr kumimoji="1" sz="8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0" hangingPunct="1">
              <a:defRPr kumimoji="1" sz="8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0" hangingPunct="1">
              <a:defRPr kumimoji="1" sz="8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20" name="Group 1933"/>
          <p:cNvGrpSpPr>
            <a:grpSpLocks/>
          </p:cNvGrpSpPr>
          <p:nvPr/>
        </p:nvGrpSpPr>
        <p:grpSpPr bwMode="auto">
          <a:xfrm>
            <a:off x="6124575" y="4732704"/>
            <a:ext cx="1457325" cy="1477687"/>
            <a:chOff x="783" y="3133"/>
            <a:chExt cx="545" cy="541"/>
          </a:xfrm>
        </p:grpSpPr>
        <p:sp>
          <p:nvSpPr>
            <p:cNvPr id="21" name="Rectangle 1932"/>
            <p:cNvSpPr>
              <a:spLocks noChangeArrowheads="1"/>
            </p:cNvSpPr>
            <p:nvPr/>
          </p:nvSpPr>
          <p:spPr bwMode="auto">
            <a:xfrm>
              <a:off x="884" y="3339"/>
              <a:ext cx="363" cy="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800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800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800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0" hangingPunct="1">
                <a:defRPr kumimoji="1" sz="800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" name="Freeform 1878"/>
            <p:cNvSpPr>
              <a:spLocks noEditPoints="1"/>
            </p:cNvSpPr>
            <p:nvPr/>
          </p:nvSpPr>
          <p:spPr bwMode="auto">
            <a:xfrm>
              <a:off x="783" y="3133"/>
              <a:ext cx="545" cy="541"/>
            </a:xfrm>
            <a:custGeom>
              <a:avLst/>
              <a:gdLst>
                <a:gd name="T0" fmla="*/ 105 w 530"/>
                <a:gd name="T1" fmla="*/ 526 h 526"/>
                <a:gd name="T2" fmla="*/ 70 w 530"/>
                <a:gd name="T3" fmla="*/ 512 h 526"/>
                <a:gd name="T4" fmla="*/ 56 w 530"/>
                <a:gd name="T5" fmla="*/ 494 h 526"/>
                <a:gd name="T6" fmla="*/ 53 w 530"/>
                <a:gd name="T7" fmla="*/ 291 h 526"/>
                <a:gd name="T8" fmla="*/ 28 w 530"/>
                <a:gd name="T9" fmla="*/ 291 h 526"/>
                <a:gd name="T10" fmla="*/ 7 w 530"/>
                <a:gd name="T11" fmla="*/ 284 h 526"/>
                <a:gd name="T12" fmla="*/ 0 w 530"/>
                <a:gd name="T13" fmla="*/ 263 h 526"/>
                <a:gd name="T14" fmla="*/ 4 w 530"/>
                <a:gd name="T15" fmla="*/ 252 h 526"/>
                <a:gd name="T16" fmla="*/ 246 w 530"/>
                <a:gd name="T17" fmla="*/ 7 h 526"/>
                <a:gd name="T18" fmla="*/ 256 w 530"/>
                <a:gd name="T19" fmla="*/ 0 h 526"/>
                <a:gd name="T20" fmla="*/ 267 w 530"/>
                <a:gd name="T21" fmla="*/ 0 h 526"/>
                <a:gd name="T22" fmla="*/ 284 w 530"/>
                <a:gd name="T23" fmla="*/ 7 h 526"/>
                <a:gd name="T24" fmla="*/ 372 w 530"/>
                <a:gd name="T25" fmla="*/ 77 h 526"/>
                <a:gd name="T26" fmla="*/ 372 w 530"/>
                <a:gd name="T27" fmla="*/ 67 h 526"/>
                <a:gd name="T28" fmla="*/ 386 w 530"/>
                <a:gd name="T29" fmla="*/ 53 h 526"/>
                <a:gd name="T30" fmla="*/ 425 w 530"/>
                <a:gd name="T31" fmla="*/ 53 h 526"/>
                <a:gd name="T32" fmla="*/ 435 w 530"/>
                <a:gd name="T33" fmla="*/ 53 h 526"/>
                <a:gd name="T34" fmla="*/ 449 w 530"/>
                <a:gd name="T35" fmla="*/ 67 h 526"/>
                <a:gd name="T36" fmla="*/ 449 w 530"/>
                <a:gd name="T37" fmla="*/ 172 h 526"/>
                <a:gd name="T38" fmla="*/ 523 w 530"/>
                <a:gd name="T39" fmla="*/ 245 h 526"/>
                <a:gd name="T40" fmla="*/ 530 w 530"/>
                <a:gd name="T41" fmla="*/ 263 h 526"/>
                <a:gd name="T42" fmla="*/ 530 w 530"/>
                <a:gd name="T43" fmla="*/ 274 h 526"/>
                <a:gd name="T44" fmla="*/ 516 w 530"/>
                <a:gd name="T45" fmla="*/ 288 h 526"/>
                <a:gd name="T46" fmla="*/ 477 w 530"/>
                <a:gd name="T47" fmla="*/ 291 h 526"/>
                <a:gd name="T48" fmla="*/ 477 w 530"/>
                <a:gd name="T49" fmla="*/ 473 h 526"/>
                <a:gd name="T50" fmla="*/ 460 w 530"/>
                <a:gd name="T51" fmla="*/ 512 h 526"/>
                <a:gd name="T52" fmla="*/ 446 w 530"/>
                <a:gd name="T53" fmla="*/ 522 h 526"/>
                <a:gd name="T54" fmla="*/ 425 w 530"/>
                <a:gd name="T55" fmla="*/ 526 h 526"/>
                <a:gd name="T56" fmla="*/ 267 w 530"/>
                <a:gd name="T57" fmla="*/ 526 h 526"/>
                <a:gd name="T58" fmla="*/ 105 w 530"/>
                <a:gd name="T59" fmla="*/ 526 h 526"/>
                <a:gd name="T60" fmla="*/ 214 w 530"/>
                <a:gd name="T61" fmla="*/ 316 h 526"/>
                <a:gd name="T62" fmla="*/ 225 w 530"/>
                <a:gd name="T63" fmla="*/ 319 h 526"/>
                <a:gd name="T64" fmla="*/ 239 w 530"/>
                <a:gd name="T65" fmla="*/ 330 h 526"/>
                <a:gd name="T66" fmla="*/ 239 w 530"/>
                <a:gd name="T67" fmla="*/ 473 h 526"/>
                <a:gd name="T68" fmla="*/ 397 w 530"/>
                <a:gd name="T69" fmla="*/ 473 h 526"/>
                <a:gd name="T70" fmla="*/ 418 w 530"/>
                <a:gd name="T71" fmla="*/ 470 h 526"/>
                <a:gd name="T72" fmla="*/ 425 w 530"/>
                <a:gd name="T73" fmla="*/ 449 h 526"/>
                <a:gd name="T74" fmla="*/ 425 w 530"/>
                <a:gd name="T75" fmla="*/ 291 h 526"/>
                <a:gd name="T76" fmla="*/ 418 w 530"/>
                <a:gd name="T77" fmla="*/ 270 h 526"/>
                <a:gd name="T78" fmla="*/ 397 w 530"/>
                <a:gd name="T79" fmla="*/ 263 h 526"/>
                <a:gd name="T80" fmla="*/ 133 w 530"/>
                <a:gd name="T81" fmla="*/ 263 h 526"/>
                <a:gd name="T82" fmla="*/ 112 w 530"/>
                <a:gd name="T83" fmla="*/ 270 h 526"/>
                <a:gd name="T84" fmla="*/ 105 w 530"/>
                <a:gd name="T85" fmla="*/ 291 h 526"/>
                <a:gd name="T86" fmla="*/ 105 w 530"/>
                <a:gd name="T87" fmla="*/ 449 h 526"/>
                <a:gd name="T88" fmla="*/ 112 w 530"/>
                <a:gd name="T89" fmla="*/ 470 h 526"/>
                <a:gd name="T90" fmla="*/ 133 w 530"/>
                <a:gd name="T91" fmla="*/ 473 h 526"/>
                <a:gd name="T92" fmla="*/ 158 w 530"/>
                <a:gd name="T93" fmla="*/ 344 h 526"/>
                <a:gd name="T94" fmla="*/ 161 w 530"/>
                <a:gd name="T95" fmla="*/ 330 h 526"/>
                <a:gd name="T96" fmla="*/ 176 w 530"/>
                <a:gd name="T97" fmla="*/ 319 h 526"/>
                <a:gd name="T98" fmla="*/ 186 w 530"/>
                <a:gd name="T99" fmla="*/ 316 h 526"/>
                <a:gd name="T100" fmla="*/ 344 w 530"/>
                <a:gd name="T101" fmla="*/ 316 h 526"/>
                <a:gd name="T102" fmla="*/ 358 w 530"/>
                <a:gd name="T103" fmla="*/ 319 h 526"/>
                <a:gd name="T104" fmla="*/ 369 w 530"/>
                <a:gd name="T105" fmla="*/ 330 h 526"/>
                <a:gd name="T106" fmla="*/ 372 w 530"/>
                <a:gd name="T107" fmla="*/ 368 h 526"/>
                <a:gd name="T108" fmla="*/ 369 w 530"/>
                <a:gd name="T109" fmla="*/ 382 h 526"/>
                <a:gd name="T110" fmla="*/ 358 w 530"/>
                <a:gd name="T111" fmla="*/ 393 h 526"/>
                <a:gd name="T112" fmla="*/ 319 w 530"/>
                <a:gd name="T113" fmla="*/ 396 h 526"/>
                <a:gd name="T114" fmla="*/ 305 w 530"/>
                <a:gd name="T115" fmla="*/ 393 h 526"/>
                <a:gd name="T116" fmla="*/ 295 w 530"/>
                <a:gd name="T117" fmla="*/ 382 h 526"/>
                <a:gd name="T118" fmla="*/ 291 w 530"/>
                <a:gd name="T119" fmla="*/ 344 h 526"/>
                <a:gd name="T120" fmla="*/ 295 w 530"/>
                <a:gd name="T121" fmla="*/ 330 h 526"/>
                <a:gd name="T122" fmla="*/ 305 w 530"/>
                <a:gd name="T123" fmla="*/ 319 h 526"/>
                <a:gd name="T124" fmla="*/ 319 w 530"/>
                <a:gd name="T125" fmla="*/ 3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0" h="526">
                  <a:moveTo>
                    <a:pt x="105" y="526"/>
                  </a:moveTo>
                  <a:lnTo>
                    <a:pt x="105" y="526"/>
                  </a:lnTo>
                  <a:lnTo>
                    <a:pt x="88" y="522"/>
                  </a:lnTo>
                  <a:lnTo>
                    <a:pt x="70" y="512"/>
                  </a:lnTo>
                  <a:lnTo>
                    <a:pt x="70" y="512"/>
                  </a:lnTo>
                  <a:lnTo>
                    <a:pt x="56" y="494"/>
                  </a:lnTo>
                  <a:lnTo>
                    <a:pt x="53" y="473"/>
                  </a:lnTo>
                  <a:lnTo>
                    <a:pt x="53" y="291"/>
                  </a:lnTo>
                  <a:lnTo>
                    <a:pt x="28" y="291"/>
                  </a:lnTo>
                  <a:lnTo>
                    <a:pt x="28" y="291"/>
                  </a:lnTo>
                  <a:lnTo>
                    <a:pt x="18" y="288"/>
                  </a:lnTo>
                  <a:lnTo>
                    <a:pt x="7" y="284"/>
                  </a:lnTo>
                  <a:lnTo>
                    <a:pt x="4" y="27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4" y="252"/>
                  </a:lnTo>
                  <a:lnTo>
                    <a:pt x="7" y="245"/>
                  </a:lnTo>
                  <a:lnTo>
                    <a:pt x="246" y="7"/>
                  </a:lnTo>
                  <a:lnTo>
                    <a:pt x="246" y="7"/>
                  </a:lnTo>
                  <a:lnTo>
                    <a:pt x="256" y="0"/>
                  </a:lnTo>
                  <a:lnTo>
                    <a:pt x="267" y="0"/>
                  </a:lnTo>
                  <a:lnTo>
                    <a:pt x="267" y="0"/>
                  </a:lnTo>
                  <a:lnTo>
                    <a:pt x="274" y="0"/>
                  </a:lnTo>
                  <a:lnTo>
                    <a:pt x="284" y="7"/>
                  </a:lnTo>
                  <a:lnTo>
                    <a:pt x="372" y="95"/>
                  </a:lnTo>
                  <a:lnTo>
                    <a:pt x="372" y="77"/>
                  </a:lnTo>
                  <a:lnTo>
                    <a:pt x="372" y="77"/>
                  </a:lnTo>
                  <a:lnTo>
                    <a:pt x="372" y="67"/>
                  </a:lnTo>
                  <a:lnTo>
                    <a:pt x="379" y="60"/>
                  </a:lnTo>
                  <a:lnTo>
                    <a:pt x="386" y="53"/>
                  </a:lnTo>
                  <a:lnTo>
                    <a:pt x="397" y="53"/>
                  </a:lnTo>
                  <a:lnTo>
                    <a:pt x="425" y="53"/>
                  </a:lnTo>
                  <a:lnTo>
                    <a:pt x="425" y="53"/>
                  </a:lnTo>
                  <a:lnTo>
                    <a:pt x="435" y="53"/>
                  </a:lnTo>
                  <a:lnTo>
                    <a:pt x="442" y="60"/>
                  </a:lnTo>
                  <a:lnTo>
                    <a:pt x="449" y="67"/>
                  </a:lnTo>
                  <a:lnTo>
                    <a:pt x="449" y="77"/>
                  </a:lnTo>
                  <a:lnTo>
                    <a:pt x="449" y="172"/>
                  </a:lnTo>
                  <a:lnTo>
                    <a:pt x="523" y="245"/>
                  </a:lnTo>
                  <a:lnTo>
                    <a:pt x="523" y="245"/>
                  </a:lnTo>
                  <a:lnTo>
                    <a:pt x="526" y="252"/>
                  </a:lnTo>
                  <a:lnTo>
                    <a:pt x="530" y="263"/>
                  </a:lnTo>
                  <a:lnTo>
                    <a:pt x="530" y="263"/>
                  </a:lnTo>
                  <a:lnTo>
                    <a:pt x="530" y="274"/>
                  </a:lnTo>
                  <a:lnTo>
                    <a:pt x="523" y="284"/>
                  </a:lnTo>
                  <a:lnTo>
                    <a:pt x="516" y="288"/>
                  </a:lnTo>
                  <a:lnTo>
                    <a:pt x="502" y="291"/>
                  </a:lnTo>
                  <a:lnTo>
                    <a:pt x="477" y="291"/>
                  </a:lnTo>
                  <a:lnTo>
                    <a:pt x="477" y="473"/>
                  </a:lnTo>
                  <a:lnTo>
                    <a:pt x="477" y="473"/>
                  </a:lnTo>
                  <a:lnTo>
                    <a:pt x="474" y="494"/>
                  </a:lnTo>
                  <a:lnTo>
                    <a:pt x="460" y="512"/>
                  </a:lnTo>
                  <a:lnTo>
                    <a:pt x="460" y="512"/>
                  </a:lnTo>
                  <a:lnTo>
                    <a:pt x="446" y="522"/>
                  </a:lnTo>
                  <a:lnTo>
                    <a:pt x="425" y="526"/>
                  </a:lnTo>
                  <a:lnTo>
                    <a:pt x="425" y="526"/>
                  </a:lnTo>
                  <a:lnTo>
                    <a:pt x="267" y="526"/>
                  </a:lnTo>
                  <a:lnTo>
                    <a:pt x="267" y="526"/>
                  </a:lnTo>
                  <a:lnTo>
                    <a:pt x="105" y="526"/>
                  </a:lnTo>
                  <a:lnTo>
                    <a:pt x="105" y="526"/>
                  </a:lnTo>
                  <a:close/>
                  <a:moveTo>
                    <a:pt x="186" y="316"/>
                  </a:moveTo>
                  <a:lnTo>
                    <a:pt x="214" y="316"/>
                  </a:lnTo>
                  <a:lnTo>
                    <a:pt x="214" y="316"/>
                  </a:lnTo>
                  <a:lnTo>
                    <a:pt x="225" y="319"/>
                  </a:lnTo>
                  <a:lnTo>
                    <a:pt x="232" y="323"/>
                  </a:lnTo>
                  <a:lnTo>
                    <a:pt x="239" y="330"/>
                  </a:lnTo>
                  <a:lnTo>
                    <a:pt x="239" y="344"/>
                  </a:lnTo>
                  <a:lnTo>
                    <a:pt x="239" y="473"/>
                  </a:lnTo>
                  <a:lnTo>
                    <a:pt x="397" y="473"/>
                  </a:lnTo>
                  <a:lnTo>
                    <a:pt x="397" y="473"/>
                  </a:lnTo>
                  <a:lnTo>
                    <a:pt x="411" y="473"/>
                  </a:lnTo>
                  <a:lnTo>
                    <a:pt x="418" y="470"/>
                  </a:lnTo>
                  <a:lnTo>
                    <a:pt x="421" y="459"/>
                  </a:lnTo>
                  <a:lnTo>
                    <a:pt x="425" y="449"/>
                  </a:lnTo>
                  <a:lnTo>
                    <a:pt x="425" y="291"/>
                  </a:lnTo>
                  <a:lnTo>
                    <a:pt x="425" y="291"/>
                  </a:lnTo>
                  <a:lnTo>
                    <a:pt x="421" y="277"/>
                  </a:lnTo>
                  <a:lnTo>
                    <a:pt x="418" y="270"/>
                  </a:lnTo>
                  <a:lnTo>
                    <a:pt x="411" y="267"/>
                  </a:lnTo>
                  <a:lnTo>
                    <a:pt x="397" y="263"/>
                  </a:lnTo>
                  <a:lnTo>
                    <a:pt x="133" y="263"/>
                  </a:lnTo>
                  <a:lnTo>
                    <a:pt x="133" y="263"/>
                  </a:lnTo>
                  <a:lnTo>
                    <a:pt x="123" y="267"/>
                  </a:lnTo>
                  <a:lnTo>
                    <a:pt x="112" y="270"/>
                  </a:lnTo>
                  <a:lnTo>
                    <a:pt x="109" y="277"/>
                  </a:lnTo>
                  <a:lnTo>
                    <a:pt x="105" y="291"/>
                  </a:lnTo>
                  <a:lnTo>
                    <a:pt x="105" y="449"/>
                  </a:lnTo>
                  <a:lnTo>
                    <a:pt x="105" y="449"/>
                  </a:lnTo>
                  <a:lnTo>
                    <a:pt x="109" y="459"/>
                  </a:lnTo>
                  <a:lnTo>
                    <a:pt x="112" y="470"/>
                  </a:lnTo>
                  <a:lnTo>
                    <a:pt x="123" y="473"/>
                  </a:lnTo>
                  <a:lnTo>
                    <a:pt x="133" y="473"/>
                  </a:lnTo>
                  <a:lnTo>
                    <a:pt x="158" y="473"/>
                  </a:lnTo>
                  <a:lnTo>
                    <a:pt x="158" y="344"/>
                  </a:lnTo>
                  <a:lnTo>
                    <a:pt x="158" y="344"/>
                  </a:lnTo>
                  <a:lnTo>
                    <a:pt x="161" y="330"/>
                  </a:lnTo>
                  <a:lnTo>
                    <a:pt x="165" y="323"/>
                  </a:lnTo>
                  <a:lnTo>
                    <a:pt x="176" y="319"/>
                  </a:lnTo>
                  <a:lnTo>
                    <a:pt x="186" y="316"/>
                  </a:lnTo>
                  <a:lnTo>
                    <a:pt x="186" y="316"/>
                  </a:lnTo>
                  <a:close/>
                  <a:moveTo>
                    <a:pt x="319" y="316"/>
                  </a:moveTo>
                  <a:lnTo>
                    <a:pt x="344" y="316"/>
                  </a:lnTo>
                  <a:lnTo>
                    <a:pt x="344" y="316"/>
                  </a:lnTo>
                  <a:lnTo>
                    <a:pt x="358" y="319"/>
                  </a:lnTo>
                  <a:lnTo>
                    <a:pt x="365" y="323"/>
                  </a:lnTo>
                  <a:lnTo>
                    <a:pt x="369" y="330"/>
                  </a:lnTo>
                  <a:lnTo>
                    <a:pt x="372" y="344"/>
                  </a:lnTo>
                  <a:lnTo>
                    <a:pt x="372" y="368"/>
                  </a:lnTo>
                  <a:lnTo>
                    <a:pt x="372" y="368"/>
                  </a:lnTo>
                  <a:lnTo>
                    <a:pt x="369" y="382"/>
                  </a:lnTo>
                  <a:lnTo>
                    <a:pt x="365" y="389"/>
                  </a:lnTo>
                  <a:lnTo>
                    <a:pt x="358" y="393"/>
                  </a:lnTo>
                  <a:lnTo>
                    <a:pt x="344" y="396"/>
                  </a:lnTo>
                  <a:lnTo>
                    <a:pt x="319" y="396"/>
                  </a:lnTo>
                  <a:lnTo>
                    <a:pt x="319" y="396"/>
                  </a:lnTo>
                  <a:lnTo>
                    <a:pt x="305" y="393"/>
                  </a:lnTo>
                  <a:lnTo>
                    <a:pt x="298" y="389"/>
                  </a:lnTo>
                  <a:lnTo>
                    <a:pt x="295" y="382"/>
                  </a:lnTo>
                  <a:lnTo>
                    <a:pt x="291" y="368"/>
                  </a:lnTo>
                  <a:lnTo>
                    <a:pt x="291" y="344"/>
                  </a:lnTo>
                  <a:lnTo>
                    <a:pt x="291" y="344"/>
                  </a:lnTo>
                  <a:lnTo>
                    <a:pt x="295" y="330"/>
                  </a:lnTo>
                  <a:lnTo>
                    <a:pt x="298" y="323"/>
                  </a:lnTo>
                  <a:lnTo>
                    <a:pt x="305" y="319"/>
                  </a:lnTo>
                  <a:lnTo>
                    <a:pt x="319" y="316"/>
                  </a:lnTo>
                  <a:lnTo>
                    <a:pt x="319" y="316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800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800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800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0" hangingPunct="1">
                <a:defRPr kumimoji="1" sz="800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628650" y="4483497"/>
            <a:ext cx="54292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семей получили социальные выплаты на приобретение (строительство) жилья</a:t>
            </a:r>
            <a:endParaRPr lang="ru-RU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AutoShape 1898"/>
          <p:cNvSpPr>
            <a:spLocks noChangeArrowheads="1"/>
          </p:cNvSpPr>
          <p:nvPr/>
        </p:nvSpPr>
        <p:spPr bwMode="auto">
          <a:xfrm rot="5400000">
            <a:off x="1815228" y="174457"/>
            <a:ext cx="1790701" cy="4886327"/>
          </a:xfrm>
          <a:prstGeom prst="roundRect">
            <a:avLst>
              <a:gd name="adj" fmla="val 16667"/>
            </a:avLst>
          </a:prstGeom>
          <a:solidFill>
            <a:srgbClr val="94DCC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94170" y="1832090"/>
            <a:ext cx="44767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финансирования </a:t>
            </a:r>
          </a:p>
          <a:p>
            <a:pPr algn="ctr"/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39,72 млн. руб.</a:t>
            </a:r>
            <a:endParaRPr lang="ru-RU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Freeform 1876"/>
          <p:cNvSpPr>
            <a:spLocks noEditPoints="1"/>
          </p:cNvSpPr>
          <p:nvPr/>
        </p:nvSpPr>
        <p:spPr bwMode="auto">
          <a:xfrm>
            <a:off x="5391483" y="1948934"/>
            <a:ext cx="1336477" cy="1285875"/>
          </a:xfrm>
          <a:custGeom>
            <a:avLst/>
            <a:gdLst>
              <a:gd name="T0" fmla="*/ 180 w 302"/>
              <a:gd name="T1" fmla="*/ 0 h 300"/>
              <a:gd name="T2" fmla="*/ 190 w 302"/>
              <a:gd name="T3" fmla="*/ 0 h 300"/>
              <a:gd name="T4" fmla="*/ 206 w 302"/>
              <a:gd name="T5" fmla="*/ 8 h 300"/>
              <a:gd name="T6" fmla="*/ 212 w 302"/>
              <a:gd name="T7" fmla="*/ 12 h 300"/>
              <a:gd name="T8" fmla="*/ 222 w 302"/>
              <a:gd name="T9" fmla="*/ 28 h 300"/>
              <a:gd name="T10" fmla="*/ 226 w 302"/>
              <a:gd name="T11" fmla="*/ 44 h 300"/>
              <a:gd name="T12" fmla="*/ 272 w 302"/>
              <a:gd name="T13" fmla="*/ 76 h 300"/>
              <a:gd name="T14" fmla="*/ 282 w 302"/>
              <a:gd name="T15" fmla="*/ 78 h 300"/>
              <a:gd name="T16" fmla="*/ 292 w 302"/>
              <a:gd name="T17" fmla="*/ 84 h 300"/>
              <a:gd name="T18" fmla="*/ 302 w 302"/>
              <a:gd name="T19" fmla="*/ 106 h 300"/>
              <a:gd name="T20" fmla="*/ 302 w 302"/>
              <a:gd name="T21" fmla="*/ 270 h 300"/>
              <a:gd name="T22" fmla="*/ 292 w 302"/>
              <a:gd name="T23" fmla="*/ 292 h 300"/>
              <a:gd name="T24" fmla="*/ 282 w 302"/>
              <a:gd name="T25" fmla="*/ 298 h 300"/>
              <a:gd name="T26" fmla="*/ 30 w 302"/>
              <a:gd name="T27" fmla="*/ 300 h 300"/>
              <a:gd name="T28" fmla="*/ 18 w 302"/>
              <a:gd name="T29" fmla="*/ 298 h 300"/>
              <a:gd name="T30" fmla="*/ 8 w 302"/>
              <a:gd name="T31" fmla="*/ 292 h 300"/>
              <a:gd name="T32" fmla="*/ 0 w 302"/>
              <a:gd name="T33" fmla="*/ 270 h 300"/>
              <a:gd name="T34" fmla="*/ 0 w 302"/>
              <a:gd name="T35" fmla="*/ 106 h 300"/>
              <a:gd name="T36" fmla="*/ 8 w 302"/>
              <a:gd name="T37" fmla="*/ 84 h 300"/>
              <a:gd name="T38" fmla="*/ 18 w 302"/>
              <a:gd name="T39" fmla="*/ 78 h 300"/>
              <a:gd name="T40" fmla="*/ 76 w 302"/>
              <a:gd name="T41" fmla="*/ 76 h 300"/>
              <a:gd name="T42" fmla="*/ 76 w 302"/>
              <a:gd name="T43" fmla="*/ 44 h 300"/>
              <a:gd name="T44" fmla="*/ 78 w 302"/>
              <a:gd name="T45" fmla="*/ 28 h 300"/>
              <a:gd name="T46" fmla="*/ 88 w 302"/>
              <a:gd name="T47" fmla="*/ 12 h 300"/>
              <a:gd name="T48" fmla="*/ 96 w 302"/>
              <a:gd name="T49" fmla="*/ 8 h 300"/>
              <a:gd name="T50" fmla="*/ 112 w 302"/>
              <a:gd name="T51" fmla="*/ 0 h 300"/>
              <a:gd name="T52" fmla="*/ 120 w 302"/>
              <a:gd name="T53" fmla="*/ 0 h 300"/>
              <a:gd name="T54" fmla="*/ 196 w 302"/>
              <a:gd name="T55" fmla="*/ 76 h 300"/>
              <a:gd name="T56" fmla="*/ 196 w 302"/>
              <a:gd name="T57" fmla="*/ 44 h 300"/>
              <a:gd name="T58" fmla="*/ 192 w 302"/>
              <a:gd name="T59" fmla="*/ 34 h 300"/>
              <a:gd name="T60" fmla="*/ 180 w 302"/>
              <a:gd name="T61" fmla="*/ 30 h 300"/>
              <a:gd name="T62" fmla="*/ 120 w 302"/>
              <a:gd name="T63" fmla="*/ 30 h 300"/>
              <a:gd name="T64" fmla="*/ 110 w 302"/>
              <a:gd name="T65" fmla="*/ 34 h 300"/>
              <a:gd name="T66" fmla="*/ 106 w 302"/>
              <a:gd name="T67" fmla="*/ 4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02" h="300">
                <a:moveTo>
                  <a:pt x="120" y="0"/>
                </a:moveTo>
                <a:lnTo>
                  <a:pt x="180" y="0"/>
                </a:lnTo>
                <a:lnTo>
                  <a:pt x="180" y="0"/>
                </a:lnTo>
                <a:lnTo>
                  <a:pt x="190" y="0"/>
                </a:lnTo>
                <a:lnTo>
                  <a:pt x="198" y="2"/>
                </a:lnTo>
                <a:lnTo>
                  <a:pt x="206" y="8"/>
                </a:lnTo>
                <a:lnTo>
                  <a:pt x="212" y="12"/>
                </a:lnTo>
                <a:lnTo>
                  <a:pt x="212" y="12"/>
                </a:lnTo>
                <a:lnTo>
                  <a:pt x="218" y="20"/>
                </a:lnTo>
                <a:lnTo>
                  <a:pt x="222" y="28"/>
                </a:lnTo>
                <a:lnTo>
                  <a:pt x="226" y="36"/>
                </a:lnTo>
                <a:lnTo>
                  <a:pt x="226" y="44"/>
                </a:lnTo>
                <a:lnTo>
                  <a:pt x="226" y="76"/>
                </a:lnTo>
                <a:lnTo>
                  <a:pt x="272" y="76"/>
                </a:lnTo>
                <a:lnTo>
                  <a:pt x="272" y="76"/>
                </a:lnTo>
                <a:lnTo>
                  <a:pt x="282" y="78"/>
                </a:lnTo>
                <a:lnTo>
                  <a:pt x="292" y="84"/>
                </a:lnTo>
                <a:lnTo>
                  <a:pt x="292" y="84"/>
                </a:lnTo>
                <a:lnTo>
                  <a:pt x="300" y="94"/>
                </a:lnTo>
                <a:lnTo>
                  <a:pt x="302" y="106"/>
                </a:lnTo>
                <a:lnTo>
                  <a:pt x="302" y="270"/>
                </a:lnTo>
                <a:lnTo>
                  <a:pt x="302" y="270"/>
                </a:lnTo>
                <a:lnTo>
                  <a:pt x="300" y="282"/>
                </a:lnTo>
                <a:lnTo>
                  <a:pt x="292" y="292"/>
                </a:lnTo>
                <a:lnTo>
                  <a:pt x="292" y="292"/>
                </a:lnTo>
                <a:lnTo>
                  <a:pt x="282" y="298"/>
                </a:lnTo>
                <a:lnTo>
                  <a:pt x="272" y="300"/>
                </a:lnTo>
                <a:lnTo>
                  <a:pt x="30" y="300"/>
                </a:lnTo>
                <a:lnTo>
                  <a:pt x="30" y="300"/>
                </a:lnTo>
                <a:lnTo>
                  <a:pt x="18" y="298"/>
                </a:lnTo>
                <a:lnTo>
                  <a:pt x="8" y="292"/>
                </a:lnTo>
                <a:lnTo>
                  <a:pt x="8" y="292"/>
                </a:lnTo>
                <a:lnTo>
                  <a:pt x="2" y="282"/>
                </a:lnTo>
                <a:lnTo>
                  <a:pt x="0" y="270"/>
                </a:lnTo>
                <a:lnTo>
                  <a:pt x="0" y="106"/>
                </a:lnTo>
                <a:lnTo>
                  <a:pt x="0" y="106"/>
                </a:lnTo>
                <a:lnTo>
                  <a:pt x="2" y="94"/>
                </a:lnTo>
                <a:lnTo>
                  <a:pt x="8" y="84"/>
                </a:lnTo>
                <a:lnTo>
                  <a:pt x="8" y="84"/>
                </a:lnTo>
                <a:lnTo>
                  <a:pt x="18" y="78"/>
                </a:lnTo>
                <a:lnTo>
                  <a:pt x="30" y="76"/>
                </a:lnTo>
                <a:lnTo>
                  <a:pt x="76" y="76"/>
                </a:lnTo>
                <a:lnTo>
                  <a:pt x="76" y="44"/>
                </a:lnTo>
                <a:lnTo>
                  <a:pt x="76" y="44"/>
                </a:lnTo>
                <a:lnTo>
                  <a:pt x="76" y="36"/>
                </a:lnTo>
                <a:lnTo>
                  <a:pt x="78" y="28"/>
                </a:lnTo>
                <a:lnTo>
                  <a:pt x="82" y="20"/>
                </a:lnTo>
                <a:lnTo>
                  <a:pt x="88" y="12"/>
                </a:lnTo>
                <a:lnTo>
                  <a:pt x="88" y="12"/>
                </a:lnTo>
                <a:lnTo>
                  <a:pt x="96" y="8"/>
                </a:lnTo>
                <a:lnTo>
                  <a:pt x="104" y="2"/>
                </a:lnTo>
                <a:lnTo>
                  <a:pt x="112" y="0"/>
                </a:lnTo>
                <a:lnTo>
                  <a:pt x="120" y="0"/>
                </a:lnTo>
                <a:lnTo>
                  <a:pt x="120" y="0"/>
                </a:lnTo>
                <a:close/>
                <a:moveTo>
                  <a:pt x="106" y="76"/>
                </a:moveTo>
                <a:lnTo>
                  <a:pt x="196" y="76"/>
                </a:lnTo>
                <a:lnTo>
                  <a:pt x="196" y="44"/>
                </a:lnTo>
                <a:lnTo>
                  <a:pt x="196" y="44"/>
                </a:lnTo>
                <a:lnTo>
                  <a:pt x="196" y="38"/>
                </a:lnTo>
                <a:lnTo>
                  <a:pt x="192" y="34"/>
                </a:lnTo>
                <a:lnTo>
                  <a:pt x="188" y="30"/>
                </a:lnTo>
                <a:lnTo>
                  <a:pt x="180" y="30"/>
                </a:lnTo>
                <a:lnTo>
                  <a:pt x="120" y="30"/>
                </a:lnTo>
                <a:lnTo>
                  <a:pt x="120" y="30"/>
                </a:lnTo>
                <a:lnTo>
                  <a:pt x="114" y="30"/>
                </a:lnTo>
                <a:lnTo>
                  <a:pt x="110" y="34"/>
                </a:lnTo>
                <a:lnTo>
                  <a:pt x="106" y="38"/>
                </a:lnTo>
                <a:lnTo>
                  <a:pt x="106" y="44"/>
                </a:lnTo>
                <a:lnTo>
                  <a:pt x="106" y="76"/>
                </a:lnTo>
                <a:close/>
              </a:path>
            </a:pathLst>
          </a:custGeom>
          <a:solidFill>
            <a:srgbClr val="94DCC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4303" y="155395"/>
            <a:ext cx="1487553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4214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5" y="155395"/>
            <a:ext cx="1176630" cy="12132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56684" y="341876"/>
            <a:ext cx="960656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pPr algn="ctr"/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</a:t>
            </a:r>
            <a:r>
              <a:rPr lang="ru-RU" sz="3000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«Жилье и городская среда</a:t>
            </a: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000" dirty="0">
              <a:solidFill>
                <a:schemeClr val="accent1">
                  <a:lumMod val="75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1475" y="1778078"/>
            <a:ext cx="2605952" cy="461665"/>
          </a:xfrm>
          <a:prstGeom prst="rect">
            <a:avLst/>
          </a:prstGeom>
          <a:noFill/>
          <a:scene3d>
            <a:camera prst="orthographicFront">
              <a:rot lat="0" lon="540000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5400000" rev="0"/>
              </a:camera>
              <a:lightRig rig="threePt" dir="t"/>
            </a:scene3d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560 договоров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82125" y="6443514"/>
            <a:ext cx="2743200" cy="365125"/>
          </a:xfrm>
        </p:spPr>
        <p:txBody>
          <a:bodyPr/>
          <a:lstStyle/>
          <a:p>
            <a:fld id="{62D05238-9C7E-4125-AA18-6B06BC676A90}" type="slidenum">
              <a:rPr lang="ru-RU" smtClean="0"/>
              <a:pPr/>
              <a:t>12</a:t>
            </a:fld>
            <a:endParaRPr lang="ru-RU" dirty="0"/>
          </a:p>
        </p:txBody>
      </p:sp>
      <p:grpSp>
        <p:nvGrpSpPr>
          <p:cNvPr id="17" name="Group 45"/>
          <p:cNvGrpSpPr>
            <a:grpSpLocks/>
          </p:cNvGrpSpPr>
          <p:nvPr/>
        </p:nvGrpSpPr>
        <p:grpSpPr bwMode="auto">
          <a:xfrm>
            <a:off x="684856" y="2061174"/>
            <a:ext cx="3740547" cy="3716379"/>
            <a:chOff x="480" y="2208"/>
            <a:chExt cx="1584" cy="1632"/>
          </a:xfrm>
        </p:grpSpPr>
        <p:sp>
          <p:nvSpPr>
            <p:cNvPr id="23" name="Oval 35"/>
            <p:cNvSpPr>
              <a:spLocks noChangeArrowheads="1"/>
            </p:cNvSpPr>
            <p:nvPr/>
          </p:nvSpPr>
          <p:spPr bwMode="gray">
            <a:xfrm>
              <a:off x="480" y="2208"/>
              <a:ext cx="1584" cy="1632"/>
            </a:xfrm>
            <a:prstGeom prst="ellipse">
              <a:avLst/>
            </a:prstGeom>
            <a:gradFill rotWithShape="1">
              <a:gsLst>
                <a:gs pos="0">
                  <a:srgbClr val="4CCAE8">
                    <a:gamma/>
                    <a:tint val="0"/>
                    <a:invGamma/>
                  </a:srgbClr>
                </a:gs>
                <a:gs pos="50000">
                  <a:srgbClr val="4CCAE8"/>
                </a:gs>
                <a:gs pos="100000">
                  <a:srgbClr val="4CCAE8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" name="Oval 36"/>
            <p:cNvSpPr>
              <a:spLocks noChangeArrowheads="1"/>
            </p:cNvSpPr>
            <p:nvPr/>
          </p:nvSpPr>
          <p:spPr bwMode="gray">
            <a:xfrm>
              <a:off x="480" y="2208"/>
              <a:ext cx="1584" cy="1632"/>
            </a:xfrm>
            <a:prstGeom prst="ellipse">
              <a:avLst/>
            </a:prstGeom>
            <a:solidFill>
              <a:srgbClr val="57D5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7" name="Oval 37"/>
            <p:cNvSpPr>
              <a:spLocks noChangeArrowheads="1"/>
            </p:cNvSpPr>
            <p:nvPr/>
          </p:nvSpPr>
          <p:spPr bwMode="gray">
            <a:xfrm>
              <a:off x="583" y="2314"/>
              <a:ext cx="1378" cy="1420"/>
            </a:xfrm>
            <a:prstGeom prst="ellipse">
              <a:avLst/>
            </a:prstGeom>
            <a:gradFill rotWithShape="1">
              <a:gsLst>
                <a:gs pos="0">
                  <a:srgbClr val="4CCAE8">
                    <a:gamma/>
                    <a:shade val="54118"/>
                    <a:invGamma/>
                  </a:srgbClr>
                </a:gs>
                <a:gs pos="50000">
                  <a:srgbClr val="4CCAE8"/>
                </a:gs>
                <a:gs pos="100000">
                  <a:srgbClr val="4CCAE8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8" name="Oval 38"/>
            <p:cNvSpPr>
              <a:spLocks noChangeArrowheads="1"/>
            </p:cNvSpPr>
            <p:nvPr/>
          </p:nvSpPr>
          <p:spPr bwMode="gray">
            <a:xfrm>
              <a:off x="576" y="2304"/>
              <a:ext cx="1376" cy="1420"/>
            </a:xfrm>
            <a:prstGeom prst="ellipse">
              <a:avLst/>
            </a:prstGeom>
            <a:solidFill>
              <a:srgbClr val="00B9C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" name="Oval 39"/>
            <p:cNvSpPr>
              <a:spLocks noChangeArrowheads="1"/>
            </p:cNvSpPr>
            <p:nvPr/>
          </p:nvSpPr>
          <p:spPr bwMode="gray">
            <a:xfrm>
              <a:off x="658" y="2386"/>
              <a:ext cx="1239" cy="127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0" name="Oval 40"/>
            <p:cNvSpPr>
              <a:spLocks noChangeArrowheads="1"/>
            </p:cNvSpPr>
            <p:nvPr/>
          </p:nvSpPr>
          <p:spPr bwMode="gray">
            <a:xfrm>
              <a:off x="678" y="2407"/>
              <a:ext cx="1200" cy="1236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shade val="46275"/>
                    <a:invGamma/>
                  </a:srgbClr>
                </a:gs>
                <a:gs pos="100000">
                  <a:srgbClr val="C0C0C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1" name="Oval 41"/>
            <p:cNvSpPr>
              <a:spLocks noChangeArrowheads="1"/>
            </p:cNvSpPr>
            <p:nvPr/>
          </p:nvSpPr>
          <p:spPr bwMode="gray">
            <a:xfrm>
              <a:off x="693" y="2414"/>
              <a:ext cx="1171" cy="1204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alpha val="0"/>
                  </a:srgbClr>
                </a:gs>
                <a:gs pos="100000">
                  <a:srgbClr val="C0C0C0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2" name="Oval 42"/>
            <p:cNvSpPr>
              <a:spLocks noChangeArrowheads="1"/>
            </p:cNvSpPr>
            <p:nvPr/>
          </p:nvSpPr>
          <p:spPr bwMode="gray">
            <a:xfrm>
              <a:off x="706" y="2426"/>
              <a:ext cx="1114" cy="1126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shade val="79216"/>
                    <a:invGamma/>
                  </a:srgbClr>
                </a:gs>
                <a:gs pos="100000">
                  <a:srgbClr val="C0C0C0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3" name="Oval 43"/>
            <p:cNvSpPr>
              <a:spLocks noChangeArrowheads="1"/>
            </p:cNvSpPr>
            <p:nvPr/>
          </p:nvSpPr>
          <p:spPr bwMode="gray">
            <a:xfrm>
              <a:off x="770" y="2458"/>
              <a:ext cx="991" cy="914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</p:grpSp>
      <p:sp>
        <p:nvSpPr>
          <p:cNvPr id="34" name="Oval 7"/>
          <p:cNvSpPr>
            <a:spLocks noChangeArrowheads="1"/>
          </p:cNvSpPr>
          <p:nvPr/>
        </p:nvSpPr>
        <p:spPr bwMode="gray">
          <a:xfrm>
            <a:off x="5078194" y="1286819"/>
            <a:ext cx="5358519" cy="1533503"/>
          </a:xfrm>
          <a:prstGeom prst="ellipse">
            <a:avLst/>
          </a:prstGeom>
          <a:solidFill>
            <a:srgbClr val="94DCC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35" name="Oval 7"/>
          <p:cNvSpPr>
            <a:spLocks noChangeArrowheads="1"/>
          </p:cNvSpPr>
          <p:nvPr/>
        </p:nvSpPr>
        <p:spPr bwMode="gray">
          <a:xfrm>
            <a:off x="5213603" y="4718969"/>
            <a:ext cx="5239413" cy="1590464"/>
          </a:xfrm>
          <a:prstGeom prst="ellipse">
            <a:avLst/>
          </a:prstGeom>
          <a:solidFill>
            <a:srgbClr val="FFA3A3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36" name="Oval 7"/>
          <p:cNvSpPr>
            <a:spLocks noChangeArrowheads="1"/>
          </p:cNvSpPr>
          <p:nvPr/>
        </p:nvSpPr>
        <p:spPr bwMode="gray">
          <a:xfrm>
            <a:off x="5078194" y="3054286"/>
            <a:ext cx="5437079" cy="1430719"/>
          </a:xfrm>
          <a:prstGeom prst="ellipse">
            <a:avLst/>
          </a:prstGeom>
          <a:solidFill>
            <a:srgbClr val="57D5F0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739872" y="5037646"/>
            <a:ext cx="42252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средств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областного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1,25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pic>
        <p:nvPicPr>
          <p:cNvPr id="5122" name="Picture 2" descr="Ключи – Бесплатные иконки: недвижимос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61399">
            <a:off x="9284701" y="5222423"/>
            <a:ext cx="1110261" cy="1110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74863" y="3131670"/>
            <a:ext cx="233526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 за изымаемые жилые помещения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11,59 млн. руб.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79628" y="1408978"/>
            <a:ext cx="31213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средств местного бюджета 1,17 млн. руб.</a:t>
            </a:r>
          </a:p>
          <a:p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36113" y="3353300"/>
            <a:ext cx="427799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 «Фонда развития территорий» 9,17 млн. руб.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3016" y="155395"/>
            <a:ext cx="1487553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715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5" y="155395"/>
            <a:ext cx="1176630" cy="12132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6685" y="179850"/>
            <a:ext cx="9465417" cy="14773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pPr algn="ctr"/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3000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Челябинской области «Обеспечение доступным и комфортным жильем граждан Российской Федерации в Челябинской области»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475" y="1778078"/>
            <a:ext cx="2605952" cy="461665"/>
          </a:xfrm>
          <a:prstGeom prst="rect">
            <a:avLst/>
          </a:prstGeom>
          <a:noFill/>
          <a:scene3d>
            <a:camera prst="orthographicFront">
              <a:rot lat="0" lon="540000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5400000" rev="0"/>
              </a:camera>
              <a:lightRig rig="threePt" dir="t"/>
            </a:scene3d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560 договоров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82125" y="6443514"/>
            <a:ext cx="2743200" cy="365125"/>
          </a:xfrm>
        </p:spPr>
        <p:txBody>
          <a:bodyPr/>
          <a:lstStyle/>
          <a:p>
            <a:fld id="{62D05238-9C7E-4125-AA18-6B06BC676A90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309"/>
          <a:stretch/>
        </p:blipFill>
        <p:spPr bwMode="auto">
          <a:xfrm>
            <a:off x="7218306" y="1657178"/>
            <a:ext cx="4763694" cy="4993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1410" y="4576267"/>
            <a:ext cx="768488" cy="7684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4868" y="2250677"/>
            <a:ext cx="731931" cy="7319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19413" y="1993925"/>
            <a:ext cx="6019799" cy="892552"/>
          </a:xfrm>
          <a:prstGeom prst="rect">
            <a:avLst/>
          </a:prstGeom>
          <a:noFill/>
          <a:ln w="28575">
            <a:solidFill>
              <a:srgbClr val="FF616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Приобретено 1 жилое помещение</a:t>
            </a:r>
          </a:p>
          <a:p>
            <a:pPr algn="r"/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19412" y="3117164"/>
            <a:ext cx="6019800" cy="892552"/>
          </a:xfrm>
          <a:prstGeom prst="rect">
            <a:avLst/>
          </a:prstGeom>
          <a:noFill/>
          <a:ln w="28575">
            <a:solidFill>
              <a:srgbClr val="00B9CD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Заключено 8 контрактов</a:t>
            </a:r>
          </a:p>
          <a:p>
            <a:pPr algn="r"/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54868" y="5758620"/>
            <a:ext cx="731931" cy="731931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33259" y="5733524"/>
            <a:ext cx="6019800" cy="892552"/>
          </a:xfrm>
          <a:prstGeom prst="rect">
            <a:avLst/>
          </a:prstGeom>
          <a:noFill/>
          <a:ln w="38100">
            <a:solidFill>
              <a:srgbClr val="FCBC4A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финансирования 38,53 млн. руб.</a:t>
            </a:r>
          </a:p>
          <a:p>
            <a:pPr algn="r"/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54868" y="3422754"/>
            <a:ext cx="731931" cy="731931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633259" y="4225289"/>
            <a:ext cx="6019800" cy="1292662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передачи жилых помещений в муниципальную собственность по </a:t>
            </a:r>
          </a:p>
          <a:p>
            <a:pPr algn="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ноября 2025 года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38275" y="179850"/>
            <a:ext cx="1487553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50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5" y="155395"/>
            <a:ext cx="1176630" cy="12132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7077" y="180470"/>
            <a:ext cx="1054885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pPr algn="ctr"/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плановых и фактических показателей </a:t>
            </a:r>
          </a:p>
          <a:p>
            <a:pPr algn="ctr"/>
            <a:r>
              <a:rPr lang="ru-RU" sz="3000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оступления денежных средств в бюджет города (млн.руб.)</a:t>
            </a:r>
            <a:endParaRPr lang="ru-RU" sz="3000" dirty="0">
              <a:solidFill>
                <a:schemeClr val="accent1">
                  <a:lumMod val="75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1475" y="1778078"/>
            <a:ext cx="2605952" cy="461665"/>
          </a:xfrm>
          <a:prstGeom prst="rect">
            <a:avLst/>
          </a:prstGeom>
          <a:noFill/>
          <a:scene3d>
            <a:camera prst="orthographicFront">
              <a:rot lat="0" lon="540000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5400000" rev="0"/>
              </a:camera>
              <a:lightRig rig="threePt" dir="t"/>
            </a:scene3d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560 договоров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25175" y="6353098"/>
            <a:ext cx="1085850" cy="365125"/>
          </a:xfrm>
        </p:spPr>
        <p:txBody>
          <a:bodyPr/>
          <a:lstStyle/>
          <a:p>
            <a:fld id="{62D05238-9C7E-4125-AA18-6B06BC676A90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15" name="AutoShape 8"/>
          <p:cNvSpPr>
            <a:spLocks noChangeArrowheads="1"/>
          </p:cNvSpPr>
          <p:nvPr/>
        </p:nvSpPr>
        <p:spPr bwMode="gray">
          <a:xfrm rot="5400000" flipH="1">
            <a:off x="1700749" y="4461925"/>
            <a:ext cx="1951551" cy="1314450"/>
          </a:xfrm>
          <a:prstGeom prst="homePlate">
            <a:avLst>
              <a:gd name="adj" fmla="val 42044"/>
            </a:avLst>
          </a:prstGeom>
          <a:gradFill rotWithShape="1">
            <a:gsLst>
              <a:gs pos="0">
                <a:srgbClr val="2EB9B6"/>
              </a:gs>
              <a:gs pos="100000">
                <a:srgbClr val="7AECD4"/>
              </a:gs>
            </a:gsLst>
            <a:lin ang="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2EB9B6"/>
            </a:extrusionClr>
          </a:sp3d>
          <a:extLst>
            <a:ext uri="{91240B29-F687-4F45-9708-019B960494DF}">
              <a14:hiddenLine xmlns:a14="http://schemas.microsoft.com/office/drawing/2010/main" xmlns="" w="9525" algn="ctr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gray">
          <a:xfrm rot="5400000" flipH="1">
            <a:off x="2922800" y="3727630"/>
            <a:ext cx="3284276" cy="1450310"/>
          </a:xfrm>
          <a:prstGeom prst="homePlate">
            <a:avLst>
              <a:gd name="adj" fmla="val 44955"/>
            </a:avLst>
          </a:prstGeom>
          <a:gradFill rotWithShape="1">
            <a:gsLst>
              <a:gs pos="0">
                <a:srgbClr val="92D365"/>
              </a:gs>
              <a:gs pos="100000">
                <a:srgbClr val="CCFF99"/>
              </a:gs>
            </a:gsLst>
            <a:lin ang="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2D365"/>
            </a:extrusionClr>
          </a:sp3d>
          <a:extLst>
            <a:ext uri="{91240B29-F687-4F45-9708-019B960494DF}">
              <a14:hiddenLine xmlns:a14="http://schemas.microsoft.com/office/drawing/2010/main" xmlns="" w="9525" algn="ctr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7" name="AutoShape 22"/>
          <p:cNvSpPr>
            <a:spLocks noChangeArrowheads="1"/>
          </p:cNvSpPr>
          <p:nvPr/>
        </p:nvSpPr>
        <p:spPr bwMode="gray">
          <a:xfrm rot="5400000" flipH="1">
            <a:off x="5762231" y="3971384"/>
            <a:ext cx="2818322" cy="1428751"/>
          </a:xfrm>
          <a:prstGeom prst="homePlate">
            <a:avLst>
              <a:gd name="adj" fmla="val 39083"/>
            </a:avLst>
          </a:prstGeom>
          <a:gradFill rotWithShape="1">
            <a:gsLst>
              <a:gs pos="0">
                <a:srgbClr val="5491D4"/>
              </a:gs>
              <a:gs pos="100000">
                <a:srgbClr val="99CCFF"/>
              </a:gs>
            </a:gsLst>
            <a:lin ang="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5491D4"/>
            </a:extrusionClr>
          </a:sp3d>
          <a:extLst>
            <a:ext uri="{91240B29-F687-4F45-9708-019B960494DF}">
              <a14:hiddenLine xmlns:a14="http://schemas.microsoft.com/office/drawing/2010/main" xmlns="" w="9525" algn="ctr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8" name="AutoShape 29"/>
          <p:cNvSpPr>
            <a:spLocks noChangeArrowheads="1"/>
          </p:cNvSpPr>
          <p:nvPr/>
        </p:nvSpPr>
        <p:spPr bwMode="gray">
          <a:xfrm rot="5400000" flipH="1">
            <a:off x="7709732" y="3204723"/>
            <a:ext cx="4007558" cy="1693862"/>
          </a:xfrm>
          <a:prstGeom prst="homePlate">
            <a:avLst>
              <a:gd name="adj" fmla="val 37730"/>
            </a:avLst>
          </a:prstGeom>
          <a:gradFill rotWithShape="1">
            <a:gsLst>
              <a:gs pos="0">
                <a:srgbClr val="FF9933"/>
              </a:gs>
              <a:gs pos="100000">
                <a:srgbClr val="FFCC66"/>
              </a:gs>
            </a:gsLst>
            <a:lin ang="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9933"/>
            </a:extrusionClr>
          </a:sp3d>
          <a:extLst>
            <a:ext uri="{91240B29-F687-4F45-9708-019B960494DF}">
              <a14:hiddenLine xmlns:a14="http://schemas.microsoft.com/office/drawing/2010/main" xmlns="" w="9525" algn="ctr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gray">
          <a:xfrm>
            <a:off x="3282227" y="6410941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2D365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92D36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2400" b="1" dirty="0" smtClean="0">
                <a:solidFill>
                  <a:srgbClr val="92D36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en-US" sz="2400" b="1" dirty="0">
              <a:solidFill>
                <a:srgbClr val="92D365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11"/>
          <p:cNvGrpSpPr>
            <a:grpSpLocks/>
          </p:cNvGrpSpPr>
          <p:nvPr/>
        </p:nvGrpSpPr>
        <p:grpSpPr bwMode="auto">
          <a:xfrm>
            <a:off x="3568036" y="6289679"/>
            <a:ext cx="228600" cy="228600"/>
            <a:chOff x="2016" y="1920"/>
            <a:chExt cx="1680" cy="1680"/>
          </a:xfrm>
        </p:grpSpPr>
        <p:sp>
          <p:nvSpPr>
            <p:cNvPr id="21" name="Oval 12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92D365"/>
                </a:gs>
                <a:gs pos="100000">
                  <a:srgbClr val="92D365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92D365">
                    <a:gamma/>
                    <a:tint val="0"/>
                    <a:invGamma/>
                  </a:srgbClr>
                </a:gs>
                <a:gs pos="100000">
                  <a:srgbClr val="92D365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23" name="AutoShape 14"/>
          <p:cNvCxnSpPr>
            <a:cxnSpLocks noChangeShapeType="1"/>
          </p:cNvCxnSpPr>
          <p:nvPr/>
        </p:nvCxnSpPr>
        <p:spPr bwMode="gray">
          <a:xfrm flipH="1">
            <a:off x="3874674" y="6153713"/>
            <a:ext cx="398532" cy="246458"/>
          </a:xfrm>
          <a:prstGeom prst="straightConnector1">
            <a:avLst/>
          </a:prstGeom>
          <a:noFill/>
          <a:ln w="38100" cap="rnd">
            <a:solidFill>
              <a:srgbClr val="92D365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AutoShape 14"/>
          <p:cNvCxnSpPr>
            <a:cxnSpLocks noChangeShapeType="1"/>
          </p:cNvCxnSpPr>
          <p:nvPr/>
        </p:nvCxnSpPr>
        <p:spPr bwMode="gray">
          <a:xfrm flipH="1" flipV="1">
            <a:off x="3124200" y="6153713"/>
            <a:ext cx="366808" cy="228570"/>
          </a:xfrm>
          <a:prstGeom prst="straightConnector1">
            <a:avLst/>
          </a:prstGeom>
          <a:noFill/>
          <a:ln w="38100" cap="rnd">
            <a:solidFill>
              <a:srgbClr val="92D365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 Box 17"/>
          <p:cNvSpPr txBox="1">
            <a:spLocks noChangeArrowheads="1"/>
          </p:cNvSpPr>
          <p:nvPr/>
        </p:nvSpPr>
        <p:spPr bwMode="gray">
          <a:xfrm>
            <a:off x="8157027" y="6437391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86CEF6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2400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en-US" sz="2400" b="1" dirty="0">
              <a:solidFill>
                <a:srgbClr val="0099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2" name="Group 18"/>
          <p:cNvGrpSpPr>
            <a:grpSpLocks/>
          </p:cNvGrpSpPr>
          <p:nvPr/>
        </p:nvGrpSpPr>
        <p:grpSpPr bwMode="auto">
          <a:xfrm>
            <a:off x="8407284" y="6307060"/>
            <a:ext cx="228600" cy="228600"/>
            <a:chOff x="2016" y="1920"/>
            <a:chExt cx="1680" cy="1680"/>
          </a:xfrm>
        </p:grpSpPr>
        <p:sp>
          <p:nvSpPr>
            <p:cNvPr id="33" name="Oval 19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3399FF"/>
                </a:gs>
                <a:gs pos="100000">
                  <a:srgbClr val="3399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3399FF">
                    <a:gamma/>
                    <a:tint val="3137"/>
                    <a:invGamma/>
                  </a:srgbClr>
                </a:gs>
                <a:gs pos="100000">
                  <a:srgbClr val="3399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35" name="AutoShape 21"/>
          <p:cNvCxnSpPr>
            <a:cxnSpLocks noChangeShapeType="1"/>
          </p:cNvCxnSpPr>
          <p:nvPr/>
        </p:nvCxnSpPr>
        <p:spPr bwMode="gray">
          <a:xfrm>
            <a:off x="7930714" y="6153713"/>
            <a:ext cx="437569" cy="212590"/>
          </a:xfrm>
          <a:prstGeom prst="straightConnector1">
            <a:avLst/>
          </a:prstGeom>
          <a:noFill/>
          <a:ln w="38100" cap="rnd">
            <a:solidFill>
              <a:srgbClr val="86CEF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AutoShape 21"/>
          <p:cNvCxnSpPr>
            <a:cxnSpLocks noChangeShapeType="1"/>
          </p:cNvCxnSpPr>
          <p:nvPr/>
        </p:nvCxnSpPr>
        <p:spPr bwMode="gray">
          <a:xfrm flipH="1">
            <a:off x="8674885" y="6126521"/>
            <a:ext cx="497690" cy="253237"/>
          </a:xfrm>
          <a:prstGeom prst="straightConnector1">
            <a:avLst/>
          </a:prstGeom>
          <a:noFill/>
          <a:ln w="38100" cap="rnd">
            <a:solidFill>
              <a:srgbClr val="86CEF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" name="TextBox 48"/>
          <p:cNvSpPr txBox="1"/>
          <p:nvPr/>
        </p:nvSpPr>
        <p:spPr>
          <a:xfrm>
            <a:off x="2136645" y="5348367"/>
            <a:ext cx="1072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20153" y="5348367"/>
            <a:ext cx="1072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222903" y="5348367"/>
            <a:ext cx="1072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675011" y="5362734"/>
            <a:ext cx="1072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35144" y="3351447"/>
            <a:ext cx="1546098" cy="553998"/>
          </a:xfrm>
          <a:prstGeom prst="rect">
            <a:avLst/>
          </a:prstGeom>
          <a:noFill/>
          <a:ln>
            <a:solidFill>
              <a:srgbClr val="94DCC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836,37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853036" y="2073727"/>
            <a:ext cx="1633169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959,05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930714" y="1553360"/>
            <a:ext cx="75216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6%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038030" y="1181334"/>
            <a:ext cx="1633169" cy="55399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983,22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7140" y="155395"/>
            <a:ext cx="1487553" cy="963251"/>
          </a:xfrm>
          <a:prstGeom prst="rect">
            <a:avLst/>
          </a:prstGeom>
        </p:spPr>
      </p:pic>
      <p:cxnSp>
        <p:nvCxnSpPr>
          <p:cNvPr id="10" name="Прямая со стрелкой 9"/>
          <p:cNvCxnSpPr/>
          <p:nvPr/>
        </p:nvCxnSpPr>
        <p:spPr>
          <a:xfrm flipV="1">
            <a:off x="8060078" y="1722566"/>
            <a:ext cx="897168" cy="70232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94639" y="2522573"/>
            <a:ext cx="1633169" cy="553998"/>
          </a:xfrm>
          <a:prstGeom prst="rect">
            <a:avLst/>
          </a:prstGeom>
          <a:noFill/>
          <a:ln>
            <a:solidFill>
              <a:srgbClr val="00B9C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924,01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247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85" y="44612"/>
            <a:ext cx="1176630" cy="12132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6685" y="44612"/>
            <a:ext cx="975134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pPr algn="ctr"/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поступлений денежных средств </a:t>
            </a:r>
          </a:p>
          <a:p>
            <a:pPr algn="ctr"/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2023-2024 годы, млн. руб.</a:t>
            </a:r>
            <a:endParaRPr lang="ru-RU" sz="3000" dirty="0">
              <a:solidFill>
                <a:schemeClr val="accent1">
                  <a:lumMod val="75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1475" y="1778078"/>
            <a:ext cx="2605952" cy="461665"/>
          </a:xfrm>
          <a:prstGeom prst="rect">
            <a:avLst/>
          </a:prstGeom>
          <a:noFill/>
          <a:scene3d>
            <a:camera prst="orthographicFront">
              <a:rot lat="0" lon="540000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5400000" rev="0"/>
              </a:camera>
              <a:lightRig rig="threePt" dir="t"/>
            </a:scene3d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560 договоров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82125" y="6443514"/>
            <a:ext cx="2743200" cy="365125"/>
          </a:xfrm>
        </p:spPr>
        <p:txBody>
          <a:bodyPr/>
          <a:lstStyle/>
          <a:p>
            <a:fld id="{62D05238-9C7E-4125-AA18-6B06BC676A90}" type="slidenum">
              <a:rPr lang="ru-RU" smtClean="0"/>
              <a:pPr/>
              <a:t>15</a:t>
            </a:fld>
            <a:endParaRPr lang="ru-RU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258819"/>
              </p:ext>
            </p:extLst>
          </p:nvPr>
        </p:nvGraphicFramePr>
        <p:xfrm>
          <a:off x="371476" y="1060274"/>
          <a:ext cx="11505676" cy="5580785"/>
        </p:xfrm>
        <a:graphic>
          <a:graphicData uri="http://schemas.openxmlformats.org/presentationml/2006/ole">
            <p:oleObj spid="_x0000_s1071" name="Лист" r:id="rId4" imgW="11344112" imgH="7734364" progId="Excel.Sheet.8">
              <p:embed/>
            </p:oleObj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4303" y="70818"/>
            <a:ext cx="1487553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568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Desk Coffee Images – Browse 716,307 Stock Photos, Vectors, and Video |  Adobe 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585" y="26902"/>
            <a:ext cx="12056415" cy="67817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85" y="26902"/>
            <a:ext cx="1176630" cy="12132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1475" y="1778078"/>
            <a:ext cx="2605952" cy="461665"/>
          </a:xfrm>
          <a:prstGeom prst="rect">
            <a:avLst/>
          </a:prstGeom>
          <a:noFill/>
          <a:scene3d>
            <a:camera prst="orthographicFront">
              <a:rot lat="0" lon="540000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5400000" rev="0"/>
              </a:camera>
              <a:lightRig rig="threePt" dir="t"/>
            </a:scene3d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560 договоров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82125" y="6443514"/>
            <a:ext cx="2743200" cy="365125"/>
          </a:xfrm>
        </p:spPr>
        <p:txBody>
          <a:bodyPr/>
          <a:lstStyle/>
          <a:p>
            <a:fld id="{62D05238-9C7E-4125-AA18-6B06BC676A90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905374" y="2167122"/>
            <a:ext cx="6640043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pPr algn="ctr"/>
            <a:r>
              <a:rPr lang="ru-RU" sz="4500" dirty="0" smtClean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Спасибо за внимание!</a:t>
            </a:r>
            <a:endParaRPr lang="ru-RU" sz="4500" dirty="0">
              <a:solidFill>
                <a:schemeClr val="accent1">
                  <a:lumMod val="75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5990" y="133761"/>
            <a:ext cx="1487553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92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1317</TotalTime>
  <Words>570</Words>
  <Application>Microsoft Office PowerPoint</Application>
  <PresentationFormat>Произвольный</PresentationFormat>
  <Paragraphs>175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Лист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Сторожева Юлия Геннадьевна</dc:creator>
  <cp:lastModifiedBy>sec</cp:lastModifiedBy>
  <cp:revision>191</cp:revision>
  <cp:lastPrinted>2025-03-17T11:21:54Z</cp:lastPrinted>
  <dcterms:created xsi:type="dcterms:W3CDTF">2024-04-17T06:02:32Z</dcterms:created>
  <dcterms:modified xsi:type="dcterms:W3CDTF">2025-03-24T12:14:14Z</dcterms:modified>
</cp:coreProperties>
</file>