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58" r:id="rId12"/>
    <p:sldId id="266" r:id="rId13"/>
    <p:sldId id="267" r:id="rId14"/>
    <p:sldId id="268" r:id="rId15"/>
    <p:sldId id="269" r:id="rId16"/>
    <p:sldId id="270" r:id="rId17"/>
  </p:sldIdLst>
  <p:sldSz cx="18288000" cy="10287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85" autoAdjust="0"/>
  </p:normalViewPr>
  <p:slideViewPr>
    <p:cSldViewPr snapToGrid="0">
      <p:cViewPr varScale="1">
        <p:scale>
          <a:sx n="57" d="100"/>
          <a:sy n="57" d="100"/>
        </p:scale>
        <p:origin x="-684" y="-10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C3F92F2-11E3-40B2-BF01-6BB97CA83B35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buNone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ln w="0">
            <a:noFill/>
          </a:ln>
        </p:spPr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sldNum" idx="26"/>
          </p:nvPr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8B8C687-F8B0-4520-9DED-4452A52B0136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ln w="0">
            <a:noFill/>
          </a:ln>
        </p:spPr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sldNum" idx="32"/>
          </p:nvPr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22EDA51-7C1B-4D4F-867C-CF47551546E5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11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ln w="0">
            <a:noFill/>
          </a:ln>
        </p:spPr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sldNum" idx="33"/>
          </p:nvPr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A72D052-0C46-4C24-A94B-6D6F3B0F5C92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12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ln w="0">
            <a:noFill/>
          </a:ln>
        </p:spPr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sldNum" idx="34"/>
          </p:nvPr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A55545C-1E18-4A24-BCC6-90D670ACB4ED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13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ln w="0">
            <a:noFill/>
          </a:ln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sldNum" idx="35"/>
          </p:nvPr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6E6CCE7-13B9-4D5E-99F5-C81BF4904861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14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ln w="0">
            <a:noFill/>
          </a:ln>
        </p:spPr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sldNum" idx="23"/>
          </p:nvPr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67DF5A0-4881-41B2-AE86-A6D4BE54DE0C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ln w="0">
            <a:noFill/>
          </a:ln>
        </p:spPr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sldNum" idx="25"/>
          </p:nvPr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4E5C0CF-500D-40B5-A7D4-B6C7A0F6140B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ln w="0">
            <a:noFill/>
          </a:ln>
        </p:spPr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sldNum" idx="27"/>
          </p:nvPr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2AC901E-1240-41DC-BBC4-D7F4C726A0D9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ln w="0">
            <a:noFill/>
          </a:ln>
        </p:spPr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sldNum" idx="28"/>
          </p:nvPr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3405477-31A2-4DCC-8C55-8DC1195291D5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ln w="0">
            <a:noFill/>
          </a:ln>
        </p:spPr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sldNum" idx="29"/>
          </p:nvPr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59195D0-CD4C-4185-B501-B632FC725893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ln w="0">
            <a:noFill/>
          </a:ln>
        </p:spPr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sldNum" idx="30"/>
          </p:nvPr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1B5F320-CE4D-4CAF-AFC9-FF98DEFAAC26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ln w="0">
            <a:noFill/>
          </a:ln>
        </p:spPr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sldNum" idx="31"/>
          </p:nvPr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013288B-6D2C-4656-8CC7-5BC7D523A35D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ln w="0">
            <a:noFill/>
          </a:ln>
        </p:spPr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sldNum" idx="24"/>
          </p:nvPr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3B6A41F-163D-488C-88FB-40114B005FBE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10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A736CDD-0933-46D0-BBC3-B914E56C2871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94FC614-52F8-406D-B02B-1A84CCCE1D49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63BD8D3-58B9-4743-9691-30902BC5091E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EF9C188-780D-4B0D-AC22-4CE09B73A53F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7BA7F68-4EC4-420E-94AC-1946BA519725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0A5409F-0035-428E-B6C8-FC809239FECE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EE78F4E-8613-48A6-8275-154129A079BB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15EF942-6534-4A43-9A9A-2CCBB567EBF9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9EEF898-77C6-4D63-9FD1-767CB8123B0B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6D43257-469D-4975-A3D1-F013C91CB407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7BB4B51-CCF2-4A16-98F9-085980E941D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6D1D87A-9A64-43A1-8236-BFCED5FC6C70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A2B94D0-AD7F-4E9B-8410-0DBD4E0F949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F1678B5-CC21-4BF6-A74D-00545CEF24B2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5A8B1A4-34E0-41E4-8891-5D4583244A14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B67496A-4EE9-4DCF-B2AD-EB2B495F85C8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2D1E4FF-BEF0-4096-93BE-4C8FBB5B1487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A304A2E-1C18-4B3B-9BB8-7EF427069A86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42B3FD3-6797-441F-9E31-D45546C2DF38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840A102-CB29-4505-9328-903A6DDD437F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2852F10-3492-4AC1-8771-4A6834A19E66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4824481-8C4C-4AA1-B51B-4C3B196EB19D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5850866-4849-4AE4-8A1F-F492969FEEF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6302928-8D4F-461D-8D4F-3308BB1FBCC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64F6129-C8C5-4755-9052-A92B6ABF0D4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3B75E89-FBC7-467E-A194-57AA489F5CF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jpe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13.svg"/><Relationship Id="rId1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jpe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13.svg"/><Relationship Id="rId1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6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18"/>
          <p:cNvSpPr/>
          <p:nvPr/>
        </p:nvSpPr>
        <p:spPr>
          <a:xfrm>
            <a:off x="1348605" y="3732315"/>
            <a:ext cx="16144560" cy="182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О ПОДГОТОВКЕ ЛЕТНЕЙ ОЗДОРОВИТЕЛЬНОЙ КАМПАНИИ ДЕТЕЙ В 2025 ГОДУ</a:t>
            </a:r>
            <a:endParaRPr lang="ru-RU" sz="6000" b="0" strike="noStrike" spc="-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Прямоугольник 22"/>
          <p:cNvSpPr/>
          <p:nvPr/>
        </p:nvSpPr>
        <p:spPr>
          <a:xfrm>
            <a:off x="0" y="0"/>
            <a:ext cx="18287640" cy="171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0" name="Прямоугольник 24"/>
          <p:cNvSpPr/>
          <p:nvPr/>
        </p:nvSpPr>
        <p:spPr>
          <a:xfrm>
            <a:off x="4651718" y="214200"/>
            <a:ext cx="10332764" cy="13234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02060"/>
                </a:solidFill>
                <a:latin typeface="Calibri" panose="020F0502020204030204" pitchFamily="34" charset="0"/>
              </a:rPr>
              <a:t>УПРАВЛЕНИЕ ОБРАЗОВАНИЯ</a:t>
            </a:r>
            <a:endParaRPr lang="ru-RU" sz="4000" b="0" strike="noStrike" spc="-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02060"/>
                </a:solidFill>
                <a:latin typeface="Calibri" panose="020F0502020204030204" pitchFamily="34" charset="0"/>
              </a:rPr>
              <a:t>АДМИНИСТРАЦИИ ГОРОДА МАГНИТОГОРСКА</a:t>
            </a:r>
            <a:endParaRPr lang="ru-RU" sz="4000" b="0" strike="noStrike" spc="-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Рисунок 21"/>
          <p:cNvPicPr/>
          <p:nvPr/>
        </p:nvPicPr>
        <p:blipFill>
          <a:blip r:embed="rId2"/>
          <a:stretch/>
        </p:blipFill>
        <p:spPr>
          <a:xfrm>
            <a:off x="0" y="4680"/>
            <a:ext cx="3504960" cy="1690560"/>
          </a:xfrm>
          <a:prstGeom prst="rect">
            <a:avLst/>
          </a:prstGeom>
          <a:ln w="0">
            <a:noFill/>
          </a:ln>
        </p:spPr>
      </p:pic>
      <p:pic>
        <p:nvPicPr>
          <p:cNvPr id="93" name="Picture 10"/>
          <p:cNvPicPr/>
          <p:nvPr/>
        </p:nvPicPr>
        <p:blipFill>
          <a:blip r:embed="rId3"/>
          <a:stretch/>
        </p:blipFill>
        <p:spPr>
          <a:xfrm>
            <a:off x="16687800" y="144000"/>
            <a:ext cx="1271160" cy="1411560"/>
          </a:xfrm>
          <a:prstGeom prst="rect">
            <a:avLst/>
          </a:prstGeom>
          <a:ln w="0">
            <a:noFill/>
          </a:ln>
        </p:spPr>
      </p:pic>
      <p:sp>
        <p:nvSpPr>
          <p:cNvPr id="94" name="TextBox 19"/>
          <p:cNvSpPr/>
          <p:nvPr/>
        </p:nvSpPr>
        <p:spPr>
          <a:xfrm>
            <a:off x="10429920" y="7643880"/>
            <a:ext cx="785772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FFFFFF"/>
                </a:solidFill>
                <a:latin typeface="Calibri" panose="020F0502020204030204" pitchFamily="34" charset="0"/>
              </a:rPr>
              <a:t>Олег Георгиевич Гофштейн, </a:t>
            </a:r>
            <a:endParaRPr lang="ru-RU" sz="3200" b="0" strike="noStrike" spc="-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FFFFFF"/>
                </a:solidFill>
                <a:latin typeface="Calibri" panose="020F0502020204030204" pitchFamily="34" charset="0"/>
              </a:rPr>
              <a:t>начальник Управления образования</a:t>
            </a:r>
            <a:endParaRPr lang="ru-RU" sz="3200" b="0" strike="noStrike" spc="-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FFFFFF"/>
                </a:solidFill>
                <a:latin typeface="Calibri" panose="020F0502020204030204" pitchFamily="34" charset="0"/>
              </a:rPr>
              <a:t>администрации г. Магнитогорска</a:t>
            </a:r>
            <a:endParaRPr lang="ru-RU" sz="3200" b="0" strike="noStrike" spc="-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51129" y="5996736"/>
            <a:ext cx="3330834" cy="4209156"/>
            <a:chOff x="-531212" y="19944"/>
            <a:chExt cx="9771292" cy="12386749"/>
          </a:xfrm>
        </p:grpSpPr>
        <p:grpSp>
          <p:nvGrpSpPr>
            <p:cNvPr id="20" name="Group 4"/>
            <p:cNvGrpSpPr/>
            <p:nvPr/>
          </p:nvGrpSpPr>
          <p:grpSpPr>
            <a:xfrm>
              <a:off x="2497956" y="5389840"/>
              <a:ext cx="6742124" cy="5838376"/>
              <a:chOff x="0" y="0"/>
              <a:chExt cx="4282440" cy="3708400"/>
            </a:xfrm>
          </p:grpSpPr>
          <p:sp>
            <p:nvSpPr>
              <p:cNvPr id="29" name="Freeform 5"/>
              <p:cNvSpPr/>
              <p:nvPr/>
            </p:nvSpPr>
            <p:spPr>
              <a:xfrm>
                <a:off x="0" y="0"/>
                <a:ext cx="4282440" cy="3708400"/>
              </a:xfrm>
              <a:custGeom>
                <a:avLst/>
                <a:gdLst/>
                <a:ahLst/>
                <a:cxnLst/>
                <a:rect l="l" t="t" r="r" b="b"/>
                <a:pathLst>
                  <a:path w="4282440" h="3708400">
                    <a:moveTo>
                      <a:pt x="3211830" y="0"/>
                    </a:moveTo>
                    <a:lnTo>
                      <a:pt x="1070610" y="0"/>
                    </a:lnTo>
                    <a:lnTo>
                      <a:pt x="0" y="1854200"/>
                    </a:lnTo>
                    <a:lnTo>
                      <a:pt x="1070610" y="3708400"/>
                    </a:lnTo>
                    <a:lnTo>
                      <a:pt x="3211830" y="3708400"/>
                    </a:lnTo>
                    <a:lnTo>
                      <a:pt x="4282440" y="1854200"/>
                    </a:lnTo>
                    <a:close/>
                  </a:path>
                </a:pathLst>
              </a:custGeom>
              <a:blipFill>
                <a:blip r:embed="rId4" cstate="print"/>
                <a:stretch>
                  <a:fillRect t="-36501" b="-36501"/>
                </a:stretch>
              </a:blipFill>
              <a:ln cap="sq">
                <a:noFill/>
                <a:prstDash val="solid"/>
                <a:miter/>
              </a:ln>
            </p:spPr>
          </p:sp>
        </p:grpSp>
        <p:sp>
          <p:nvSpPr>
            <p:cNvPr id="21" name="Freeform 8"/>
            <p:cNvSpPr/>
            <p:nvPr/>
          </p:nvSpPr>
          <p:spPr>
            <a:xfrm rot="7221679">
              <a:off x="-87955" y="8370039"/>
              <a:ext cx="2898563" cy="2508574"/>
            </a:xfrm>
            <a:custGeom>
              <a:avLst/>
              <a:gdLst/>
              <a:ahLst/>
              <a:cxnLst/>
              <a:rect l="l" t="t" r="r" b="b"/>
              <a:pathLst>
                <a:path w="2898563" h="2508574">
                  <a:moveTo>
                    <a:pt x="0" y="0"/>
                  </a:moveTo>
                  <a:lnTo>
                    <a:pt x="2898562" y="0"/>
                  </a:lnTo>
                  <a:lnTo>
                    <a:pt x="2898562" y="2508574"/>
                  </a:lnTo>
                  <a:lnTo>
                    <a:pt x="0" y="2508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9"/>
            <p:cNvSpPr/>
            <p:nvPr/>
          </p:nvSpPr>
          <p:spPr>
            <a:xfrm rot="7221679">
              <a:off x="2484" y="789164"/>
              <a:ext cx="2121442" cy="1848053"/>
            </a:xfrm>
            <a:custGeom>
              <a:avLst/>
              <a:gdLst/>
              <a:ahLst/>
              <a:cxnLst/>
              <a:rect l="l" t="t" r="r" b="b"/>
              <a:pathLst>
                <a:path w="2898563" h="2508574">
                  <a:moveTo>
                    <a:pt x="0" y="0"/>
                  </a:moveTo>
                  <a:lnTo>
                    <a:pt x="2898563" y="0"/>
                  </a:lnTo>
                  <a:lnTo>
                    <a:pt x="2898563" y="2508574"/>
                  </a:lnTo>
                  <a:lnTo>
                    <a:pt x="0" y="2508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print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0"/>
            <p:cNvSpPr/>
            <p:nvPr/>
          </p:nvSpPr>
          <p:spPr>
            <a:xfrm rot="-3578320">
              <a:off x="2164129" y="7062311"/>
              <a:ext cx="2904567" cy="2513771"/>
            </a:xfrm>
            <a:custGeom>
              <a:avLst/>
              <a:gdLst/>
              <a:ahLst/>
              <a:cxnLst/>
              <a:rect l="l" t="t" r="r" b="b"/>
              <a:pathLst>
                <a:path w="2904567" h="2513771">
                  <a:moveTo>
                    <a:pt x="0" y="0"/>
                  </a:moveTo>
                  <a:lnTo>
                    <a:pt x="2904567" y="0"/>
                  </a:lnTo>
                  <a:lnTo>
                    <a:pt x="2904567" y="2513770"/>
                  </a:lnTo>
                  <a:lnTo>
                    <a:pt x="0" y="2513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1"/>
            <p:cNvSpPr/>
            <p:nvPr/>
          </p:nvSpPr>
          <p:spPr>
            <a:xfrm rot="18056334">
              <a:off x="1881873" y="58342"/>
              <a:ext cx="1705331" cy="1628536"/>
            </a:xfrm>
            <a:custGeom>
              <a:avLst/>
              <a:gdLst/>
              <a:ahLst/>
              <a:cxnLst/>
              <a:rect l="l" t="t" r="r" b="b"/>
              <a:pathLst>
                <a:path w="2904567" h="2513771">
                  <a:moveTo>
                    <a:pt x="0" y="0"/>
                  </a:moveTo>
                  <a:lnTo>
                    <a:pt x="2904567" y="0"/>
                  </a:lnTo>
                  <a:lnTo>
                    <a:pt x="2904567" y="2513770"/>
                  </a:lnTo>
                  <a:lnTo>
                    <a:pt x="0" y="2513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2"/>
            <p:cNvSpPr/>
            <p:nvPr/>
          </p:nvSpPr>
          <p:spPr>
            <a:xfrm rot="-3578320">
              <a:off x="2178543" y="9697524"/>
              <a:ext cx="2904567" cy="2513771"/>
            </a:xfrm>
            <a:custGeom>
              <a:avLst/>
              <a:gdLst/>
              <a:ahLst/>
              <a:cxnLst/>
              <a:rect l="l" t="t" r="r" b="b"/>
              <a:pathLst>
                <a:path w="2904567" h="2513771">
                  <a:moveTo>
                    <a:pt x="0" y="0"/>
                  </a:moveTo>
                  <a:lnTo>
                    <a:pt x="2904567" y="0"/>
                  </a:lnTo>
                  <a:lnTo>
                    <a:pt x="2904567" y="2513771"/>
                  </a:lnTo>
                  <a:lnTo>
                    <a:pt x="0" y="2513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print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/>
            <p:cNvSpPr/>
            <p:nvPr/>
          </p:nvSpPr>
          <p:spPr>
            <a:xfrm rot="18210834">
              <a:off x="1848251" y="1694526"/>
              <a:ext cx="1791982" cy="1516928"/>
            </a:xfrm>
            <a:custGeom>
              <a:avLst/>
              <a:gdLst/>
              <a:ahLst/>
              <a:cxnLst/>
              <a:rect l="l" t="t" r="r" b="b"/>
              <a:pathLst>
                <a:path w="2904567" h="2513771">
                  <a:moveTo>
                    <a:pt x="0" y="0"/>
                  </a:moveTo>
                  <a:lnTo>
                    <a:pt x="2904567" y="0"/>
                  </a:lnTo>
                  <a:lnTo>
                    <a:pt x="2904567" y="2513770"/>
                  </a:lnTo>
                  <a:lnTo>
                    <a:pt x="0" y="2513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 cstate="print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3074">
              <a:off x="3299811" y="2194521"/>
              <a:ext cx="3472288" cy="3053033"/>
            </a:xfrm>
            <a:prstGeom prst="hexagon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3773">
              <a:off x="-531212" y="3194777"/>
              <a:ext cx="4367355" cy="4081562"/>
            </a:xfrm>
            <a:prstGeom prst="hexagon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690560" y="283320"/>
            <a:ext cx="16597080" cy="151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5400" b="1" strike="noStrike" spc="-1">
                <a:solidFill>
                  <a:srgbClr val="FFFFFF"/>
                </a:solidFill>
                <a:latin typeface="Times New Roman"/>
              </a:rPr>
              <a:t>Участники  ГИА – 2025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TextBox 10"/>
          <p:cNvSpPr/>
          <p:nvPr/>
        </p:nvSpPr>
        <p:spPr>
          <a:xfrm>
            <a:off x="0" y="9786960"/>
            <a:ext cx="18287640" cy="5543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 dirty="0">
                <a:solidFill>
                  <a:srgbClr val="002060"/>
                </a:solidFill>
                <a:latin typeface="Calibri" panose="020F0502020204030204" pitchFamily="34" charset="0"/>
              </a:rPr>
              <a:t>Управление образования администрации города Магнитогорска</a:t>
            </a:r>
            <a:endParaRPr lang="ru-RU" sz="27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ldNum" idx="11"/>
          </p:nvPr>
        </p:nvSpPr>
        <p:spPr>
          <a:xfrm>
            <a:off x="17835480" y="9856080"/>
            <a:ext cx="452160" cy="430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8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4CCE519-8C97-441F-8A80-161370A6FB87}" type="slidenum">
              <a:rPr lang="ru-RU" sz="1800" b="0" strike="noStrike" spc="-1">
                <a:solidFill>
                  <a:srgbClr val="898989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10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Прямоугольник 7"/>
          <p:cNvSpPr/>
          <p:nvPr/>
        </p:nvSpPr>
        <p:spPr>
          <a:xfrm>
            <a:off x="0" y="0"/>
            <a:ext cx="18287640" cy="1714320"/>
          </a:xfrm>
          <a:prstGeom prst="rect">
            <a:avLst/>
          </a:prstGeom>
          <a:solidFill>
            <a:srgbClr val="073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134" name="Рисунок 5"/>
          <p:cNvPicPr/>
          <p:nvPr/>
        </p:nvPicPr>
        <p:blipFill>
          <a:blip r:embed="rId3"/>
          <a:stretch/>
        </p:blipFill>
        <p:spPr>
          <a:xfrm>
            <a:off x="0" y="4680"/>
            <a:ext cx="3504960" cy="1690560"/>
          </a:xfrm>
          <a:prstGeom prst="rect">
            <a:avLst/>
          </a:prstGeom>
          <a:ln w="0">
            <a:noFill/>
          </a:ln>
        </p:spPr>
      </p:pic>
      <p:grpSp>
        <p:nvGrpSpPr>
          <p:cNvPr id="135" name="Группа 11"/>
          <p:cNvGrpSpPr/>
          <p:nvPr/>
        </p:nvGrpSpPr>
        <p:grpSpPr>
          <a:xfrm>
            <a:off x="1066680" y="2019240"/>
            <a:ext cx="6019560" cy="7086240"/>
            <a:chOff x="1066680" y="2019240"/>
            <a:chExt cx="6019560" cy="7086240"/>
          </a:xfrm>
        </p:grpSpPr>
        <p:sp>
          <p:nvSpPr>
            <p:cNvPr id="136" name="Скругленный прямоугольник 12"/>
            <p:cNvSpPr/>
            <p:nvPr/>
          </p:nvSpPr>
          <p:spPr>
            <a:xfrm>
              <a:off x="1066680" y="2019240"/>
              <a:ext cx="6019560" cy="708624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>
              <a:solidFill>
                <a:srgbClr val="4775AB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" name="Скругленный прямоугольник 4"/>
            <p:cNvSpPr/>
            <p:nvPr/>
          </p:nvSpPr>
          <p:spPr>
            <a:xfrm>
              <a:off x="1066680" y="2247840"/>
              <a:ext cx="6019560" cy="6552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84400" tIns="284400" rIns="284400" bIns="284400" numCol="1" spcCol="144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4000" b="1" strike="noStrike" spc="-1" dirty="0">
                  <a:solidFill>
                    <a:srgbClr val="000000"/>
                  </a:solidFill>
                  <a:latin typeface="Calibri" panose="020F0502020204030204" pitchFamily="34" charset="0"/>
                </a:rPr>
                <a:t>«Горное ущелье»</a:t>
              </a:r>
              <a:endParaRPr lang="ru-RU" sz="40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ru-RU" sz="40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4000" b="1" strike="noStrike" spc="-1" dirty="0">
                  <a:solidFill>
                    <a:srgbClr val="C00000"/>
                  </a:solidFill>
                  <a:latin typeface="Calibri" panose="020F0502020204030204" pitchFamily="34" charset="0"/>
                </a:rPr>
                <a:t>90 чел.</a:t>
              </a:r>
              <a:endParaRPr lang="ru-RU" sz="40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ru-RU" sz="40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4000" b="1" strike="noStrike" spc="-1" dirty="0">
                  <a:solidFill>
                    <a:srgbClr val="000000"/>
                  </a:solidFill>
                  <a:latin typeface="Calibri" panose="020F0502020204030204" pitchFamily="34" charset="0"/>
                </a:rPr>
                <a:t>«Уральские зори»</a:t>
              </a:r>
              <a:endParaRPr lang="ru-RU" sz="40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38" name="Рисунок 16" descr="C:\Users\user\Desktop\Стратегия\фото 104\image2025-04-01 09-41-57.jpg"/>
          <p:cNvPicPr/>
          <p:nvPr/>
        </p:nvPicPr>
        <p:blipFill>
          <a:blip r:embed="rId4"/>
          <a:srcRect l="10649" t="14993" r="8754" b="12214"/>
          <a:stretch/>
        </p:blipFill>
        <p:spPr>
          <a:xfrm>
            <a:off x="7215120" y="2286000"/>
            <a:ext cx="4928760" cy="357156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139" name="Рисунок 17" descr="IMG_20250324_165618"/>
          <p:cNvPicPr/>
          <p:nvPr/>
        </p:nvPicPr>
        <p:blipFill>
          <a:blip r:embed="rId5"/>
          <a:srcRect l="12852" t="12342" r="12234" b="10739"/>
          <a:stretch/>
        </p:blipFill>
        <p:spPr>
          <a:xfrm>
            <a:off x="9786960" y="6072120"/>
            <a:ext cx="4857480" cy="350028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  <a:softEdge rad="127080"/>
          </a:effectLst>
        </p:spPr>
      </p:pic>
      <p:pic>
        <p:nvPicPr>
          <p:cNvPr id="140" name="Рисунок 18" descr="C:\Users\user\Desktop\Стратегия\136\image2025-04-02 09-22-44.jpg"/>
          <p:cNvPicPr/>
          <p:nvPr/>
        </p:nvPicPr>
        <p:blipFill>
          <a:blip r:embed="rId6"/>
          <a:srcRect l="11628" t="12117" r="11628" b="12117"/>
          <a:stretch/>
        </p:blipFill>
        <p:spPr>
          <a:xfrm>
            <a:off x="12358800" y="2357280"/>
            <a:ext cx="4714560" cy="350028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  <a:softEdge rad="127080"/>
          </a:effectLst>
        </p:spPr>
      </p:pic>
      <p:sp>
        <p:nvSpPr>
          <p:cNvPr id="141" name="Прямоугольник 20"/>
          <p:cNvSpPr/>
          <p:nvPr/>
        </p:nvSpPr>
        <p:spPr>
          <a:xfrm>
            <a:off x="6882924" y="432005"/>
            <a:ext cx="7925696" cy="830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ПРОФИЛЬНАЯ СМЕНА</a:t>
            </a:r>
            <a:r>
              <a:rPr lang="en-US" sz="48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- </a:t>
            </a:r>
            <a:r>
              <a:rPr lang="ru-RU" sz="48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2025</a:t>
            </a:r>
            <a:r>
              <a:rPr lang="en-US" sz="48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ru-RU" sz="48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690560" y="283320"/>
            <a:ext cx="16597080" cy="151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5400" b="1" strike="noStrike" spc="-1">
                <a:solidFill>
                  <a:srgbClr val="FFFFFF"/>
                </a:solidFill>
                <a:latin typeface="Times New Roman"/>
              </a:rPr>
              <a:t>Участники  ГИА – 2025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TextBox 10"/>
          <p:cNvSpPr/>
          <p:nvPr/>
        </p:nvSpPr>
        <p:spPr>
          <a:xfrm>
            <a:off x="-12240" y="9657087"/>
            <a:ext cx="18287640" cy="5543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 dirty="0">
                <a:solidFill>
                  <a:srgbClr val="002060"/>
                </a:solidFill>
                <a:latin typeface="Calibri" panose="020F0502020204030204" pitchFamily="34" charset="0"/>
              </a:rPr>
              <a:t>Управление образования администрации города Магнитогорска</a:t>
            </a:r>
            <a:endParaRPr lang="ru-RU" sz="27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sldNum" idx="19"/>
          </p:nvPr>
        </p:nvSpPr>
        <p:spPr>
          <a:xfrm>
            <a:off x="17835480" y="9856080"/>
            <a:ext cx="452160" cy="430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8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5EF0C59-4B37-49C0-BFB8-0342B6C8D498}" type="slidenum">
              <a:rPr lang="ru-RU" sz="1800" b="0" strike="noStrike" spc="-1">
                <a:solidFill>
                  <a:srgbClr val="898989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11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2" name="Прямоугольник 7"/>
          <p:cNvSpPr/>
          <p:nvPr/>
        </p:nvSpPr>
        <p:spPr>
          <a:xfrm>
            <a:off x="0" y="0"/>
            <a:ext cx="18287640" cy="1714320"/>
          </a:xfrm>
          <a:prstGeom prst="rect">
            <a:avLst/>
          </a:prstGeom>
          <a:solidFill>
            <a:srgbClr val="073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63" name="Рисунок 5"/>
          <p:cNvPicPr/>
          <p:nvPr/>
        </p:nvPicPr>
        <p:blipFill>
          <a:blip r:embed="rId3"/>
          <a:stretch/>
        </p:blipFill>
        <p:spPr>
          <a:xfrm>
            <a:off x="0" y="4680"/>
            <a:ext cx="3504960" cy="1690560"/>
          </a:xfrm>
          <a:prstGeom prst="rect">
            <a:avLst/>
          </a:prstGeom>
          <a:ln w="0">
            <a:noFill/>
          </a:ln>
        </p:spPr>
      </p:pic>
      <p:sp>
        <p:nvSpPr>
          <p:cNvPr id="264" name="Прямоугольник 14"/>
          <p:cNvSpPr/>
          <p:nvPr/>
        </p:nvSpPr>
        <p:spPr>
          <a:xfrm>
            <a:off x="5895360" y="43556"/>
            <a:ext cx="9888120" cy="23083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ТУРИСТСКИЕ ПОХОДЫ.</a:t>
            </a:r>
            <a:endParaRPr lang="ru-RU" sz="4800" b="0" strike="noStrike" spc="-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48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ПОДГОТОВКА И ОРГАНИЗАЦИЯ ПИТАНИЯ</a:t>
            </a:r>
            <a:endParaRPr lang="ru-RU" sz="48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5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68" name="原创设计师QQ598969553                 _1"/>
          <p:cNvGrpSpPr/>
          <p:nvPr/>
        </p:nvGrpSpPr>
        <p:grpSpPr>
          <a:xfrm>
            <a:off x="714240" y="4626000"/>
            <a:ext cx="8739720" cy="331200"/>
            <a:chOff x="714240" y="4626000"/>
            <a:chExt cx="8739720" cy="331200"/>
          </a:xfrm>
        </p:grpSpPr>
        <p:sp>
          <p:nvSpPr>
            <p:cNvPr id="269" name="矩形 57"/>
            <p:cNvSpPr/>
            <p:nvPr/>
          </p:nvSpPr>
          <p:spPr>
            <a:xfrm>
              <a:off x="9111600" y="4727880"/>
              <a:ext cx="39960" cy="127800"/>
            </a:xfrm>
            <a:prstGeom prst="rect">
              <a:avLst/>
            </a:prstGeom>
            <a:solidFill>
              <a:srgbClr val="558ED5"/>
            </a:solidFill>
            <a:ln w="254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ru-RU" sz="2000" b="0" strike="noStrike" spc="-1">
                <a:solidFill>
                  <a:srgbClr val="BB1717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270" name="组合 58"/>
            <p:cNvGrpSpPr/>
            <p:nvPr/>
          </p:nvGrpSpPr>
          <p:grpSpPr>
            <a:xfrm>
              <a:off x="714240" y="4626000"/>
              <a:ext cx="8739720" cy="331200"/>
              <a:chOff x="714240" y="4626000"/>
              <a:chExt cx="8739720" cy="331200"/>
            </a:xfrm>
          </p:grpSpPr>
          <p:sp>
            <p:nvSpPr>
              <p:cNvPr id="271" name="等腰三角形 59"/>
              <p:cNvSpPr/>
              <p:nvPr/>
            </p:nvSpPr>
            <p:spPr>
              <a:xfrm rot="5400000">
                <a:off x="9137160" y="4640400"/>
                <a:ext cx="331200" cy="302040"/>
              </a:xfrm>
              <a:prstGeom prst="triangle">
                <a:avLst>
                  <a:gd name="adj" fmla="val 50000"/>
                </a:avLst>
              </a:prstGeom>
              <a:solidFill>
                <a:srgbClr val="558ED5"/>
              </a:solidFill>
              <a:ln w="254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endParaRPr lang="ru-RU" sz="2000" b="0" strike="noStrike" spc="-1">
                  <a:solidFill>
                    <a:srgbClr val="BB1717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72" name="矩形 60"/>
              <p:cNvSpPr/>
              <p:nvPr/>
            </p:nvSpPr>
            <p:spPr>
              <a:xfrm>
                <a:off x="714240" y="4727880"/>
                <a:ext cx="39960" cy="127800"/>
              </a:xfrm>
              <a:prstGeom prst="rect">
                <a:avLst/>
              </a:prstGeom>
              <a:solidFill>
                <a:srgbClr val="558ED5"/>
              </a:solidFill>
              <a:ln w="254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endParaRPr lang="ru-RU" sz="2000" b="0" strike="noStrike" spc="-1">
                  <a:solidFill>
                    <a:srgbClr val="BB1717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73" name="矩形 61"/>
              <p:cNvSpPr/>
              <p:nvPr/>
            </p:nvSpPr>
            <p:spPr>
              <a:xfrm>
                <a:off x="788760" y="4727880"/>
                <a:ext cx="85320" cy="127800"/>
              </a:xfrm>
              <a:prstGeom prst="rect">
                <a:avLst/>
              </a:prstGeom>
              <a:solidFill>
                <a:srgbClr val="558ED5"/>
              </a:solidFill>
              <a:ln w="254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endParaRPr lang="ru-RU" sz="2000" b="0" strike="noStrike" spc="-1">
                  <a:solidFill>
                    <a:srgbClr val="BB1717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74" name="矩形 62"/>
              <p:cNvSpPr/>
              <p:nvPr/>
            </p:nvSpPr>
            <p:spPr>
              <a:xfrm>
                <a:off x="908280" y="4727880"/>
                <a:ext cx="158040" cy="127800"/>
              </a:xfrm>
              <a:prstGeom prst="rect">
                <a:avLst/>
              </a:prstGeom>
              <a:solidFill>
                <a:srgbClr val="558ED5"/>
              </a:solidFill>
              <a:ln w="254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endParaRPr lang="ru-RU" sz="2000" b="0" strike="noStrike" spc="-1">
                  <a:solidFill>
                    <a:srgbClr val="BB1717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75" name="矩形 63"/>
              <p:cNvSpPr/>
              <p:nvPr/>
            </p:nvSpPr>
            <p:spPr>
              <a:xfrm>
                <a:off x="1100880" y="4727880"/>
                <a:ext cx="7677000" cy="127800"/>
              </a:xfrm>
              <a:prstGeom prst="rect">
                <a:avLst/>
              </a:prstGeom>
              <a:solidFill>
                <a:srgbClr val="558ED5"/>
              </a:solidFill>
              <a:ln w="254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endParaRPr lang="ru-RU" sz="2000" b="0" strike="noStrike" spc="-1">
                  <a:solidFill>
                    <a:srgbClr val="BB1717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76" name="矩形 64"/>
              <p:cNvSpPr/>
              <p:nvPr/>
            </p:nvSpPr>
            <p:spPr>
              <a:xfrm>
                <a:off x="8996400" y="4727880"/>
                <a:ext cx="85320" cy="127800"/>
              </a:xfrm>
              <a:prstGeom prst="rect">
                <a:avLst/>
              </a:prstGeom>
              <a:solidFill>
                <a:srgbClr val="558ED5"/>
              </a:solidFill>
              <a:ln w="254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endParaRPr lang="ru-RU" sz="2000" b="0" strike="noStrike" spc="-1">
                  <a:solidFill>
                    <a:srgbClr val="BB1717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77" name="矩形 65"/>
              <p:cNvSpPr/>
              <p:nvPr/>
            </p:nvSpPr>
            <p:spPr>
              <a:xfrm>
                <a:off x="8808120" y="4727880"/>
                <a:ext cx="158040" cy="127800"/>
              </a:xfrm>
              <a:prstGeom prst="rect">
                <a:avLst/>
              </a:prstGeom>
              <a:solidFill>
                <a:srgbClr val="558ED5"/>
              </a:solidFill>
              <a:ln w="254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endParaRPr lang="ru-RU" sz="2000" b="0" strike="noStrike" spc="-1">
                  <a:solidFill>
                    <a:srgbClr val="BB1717"/>
                  </a:solidFill>
                  <a:latin typeface="微软雅黑"/>
                  <a:ea typeface="微软雅黑"/>
                </a:endParaRPr>
              </a:p>
            </p:txBody>
          </p:sp>
        </p:grpSp>
      </p:grpSp>
      <p:grpSp>
        <p:nvGrpSpPr>
          <p:cNvPr id="278" name="原创设计师QQ598969553                 _5"/>
          <p:cNvGrpSpPr/>
          <p:nvPr/>
        </p:nvGrpSpPr>
        <p:grpSpPr>
          <a:xfrm>
            <a:off x="1340640" y="4500720"/>
            <a:ext cx="537840" cy="537840"/>
            <a:chOff x="1340640" y="4500720"/>
            <a:chExt cx="537840" cy="537840"/>
          </a:xfrm>
        </p:grpSpPr>
        <p:grpSp>
          <p:nvGrpSpPr>
            <p:cNvPr id="279" name="组合 67"/>
            <p:cNvGrpSpPr/>
            <p:nvPr/>
          </p:nvGrpSpPr>
          <p:grpSpPr>
            <a:xfrm>
              <a:off x="1340640" y="4500720"/>
              <a:ext cx="537840" cy="537840"/>
              <a:chOff x="1340640" y="4500720"/>
              <a:chExt cx="537840" cy="537840"/>
            </a:xfrm>
          </p:grpSpPr>
          <p:sp>
            <p:nvSpPr>
              <p:cNvPr id="280" name="椭圆 69"/>
              <p:cNvSpPr/>
              <p:nvPr/>
            </p:nvSpPr>
            <p:spPr>
              <a:xfrm flipH="1">
                <a:off x="1340640" y="4500720"/>
                <a:ext cx="537840" cy="537840"/>
              </a:xfrm>
              <a:prstGeom prst="ellipse">
                <a:avLst/>
              </a:prstGeom>
              <a:gradFill rotWithShape="0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18900000"/>
              </a:gradFill>
              <a:ln w="12700">
                <a:noFill/>
              </a:ln>
              <a:effectLst>
                <a:outerShdw blurRad="635040" dist="469416" dir="8400526" sx="46000" sy="46000" algn="tr" rotWithShape="0">
                  <a:srgbClr val="000000">
                    <a:alpha val="61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endParaRPr lang="ru-RU" sz="1800" b="0" strike="noStrike" spc="-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81" name="椭圆 70"/>
              <p:cNvSpPr/>
              <p:nvPr/>
            </p:nvSpPr>
            <p:spPr>
              <a:xfrm flipH="1">
                <a:off x="1351800" y="4512240"/>
                <a:ext cx="514440" cy="514440"/>
              </a:xfrm>
              <a:prstGeom prst="ellipse">
                <a:avLst/>
              </a:prstGeom>
              <a:gradFill rotWithShape="0">
                <a:gsLst>
                  <a:gs pos="0">
                    <a:srgbClr val="FEFEFE"/>
                  </a:gs>
                  <a:gs pos="100000">
                    <a:srgbClr val="D9D9D9"/>
                  </a:gs>
                </a:gsLst>
                <a:lin ang="18900000"/>
              </a:gra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endParaRPr lang="ru-RU" sz="1800" b="0" strike="noStrike" spc="-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282" name="椭圆 68"/>
            <p:cNvSpPr/>
            <p:nvPr/>
          </p:nvSpPr>
          <p:spPr>
            <a:xfrm flipH="1">
              <a:off x="1419120" y="4579920"/>
              <a:ext cx="379080" cy="379080"/>
            </a:xfrm>
            <a:prstGeom prst="ellipse">
              <a:avLst/>
            </a:prstGeom>
            <a:solidFill>
              <a:srgbClr val="D58A88"/>
            </a:solidFill>
            <a:ln w="254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5000" rIns="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ru-RU" sz="2400" b="0" strike="noStrike" spc="-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83" name="原创设计师QQ598969553                 _6"/>
          <p:cNvGrpSpPr/>
          <p:nvPr/>
        </p:nvGrpSpPr>
        <p:grpSpPr>
          <a:xfrm>
            <a:off x="2734920" y="4500720"/>
            <a:ext cx="537840" cy="537840"/>
            <a:chOff x="2734920" y="4500720"/>
            <a:chExt cx="537840" cy="537840"/>
          </a:xfrm>
        </p:grpSpPr>
        <p:grpSp>
          <p:nvGrpSpPr>
            <p:cNvPr id="284" name="组合 72"/>
            <p:cNvGrpSpPr/>
            <p:nvPr/>
          </p:nvGrpSpPr>
          <p:grpSpPr>
            <a:xfrm>
              <a:off x="2734920" y="4500720"/>
              <a:ext cx="537840" cy="537840"/>
              <a:chOff x="2734920" y="4500720"/>
              <a:chExt cx="537840" cy="537840"/>
            </a:xfrm>
          </p:grpSpPr>
          <p:sp>
            <p:nvSpPr>
              <p:cNvPr id="285" name="椭圆 74"/>
              <p:cNvSpPr/>
              <p:nvPr/>
            </p:nvSpPr>
            <p:spPr>
              <a:xfrm flipH="1">
                <a:off x="2734920" y="4500720"/>
                <a:ext cx="537840" cy="537840"/>
              </a:xfrm>
              <a:prstGeom prst="ellipse">
                <a:avLst/>
              </a:prstGeom>
              <a:gradFill rotWithShape="0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18900000"/>
              </a:gradFill>
              <a:ln w="12700">
                <a:noFill/>
              </a:ln>
              <a:effectLst>
                <a:outerShdw blurRad="635040" dist="469416" dir="8400526" sx="46000" sy="46000" algn="tr" rotWithShape="0">
                  <a:srgbClr val="000000">
                    <a:alpha val="61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endParaRPr lang="ru-RU" sz="1800" b="0" strike="noStrike" spc="-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86" name="椭圆 75"/>
              <p:cNvSpPr/>
              <p:nvPr/>
            </p:nvSpPr>
            <p:spPr>
              <a:xfrm flipH="1">
                <a:off x="2745720" y="4512240"/>
                <a:ext cx="514440" cy="514440"/>
              </a:xfrm>
              <a:prstGeom prst="ellipse">
                <a:avLst/>
              </a:prstGeom>
              <a:gradFill rotWithShape="0">
                <a:gsLst>
                  <a:gs pos="0">
                    <a:srgbClr val="FEFEFE"/>
                  </a:gs>
                  <a:gs pos="100000">
                    <a:srgbClr val="D9D9D9"/>
                  </a:gs>
                </a:gsLst>
                <a:lin ang="18900000"/>
              </a:gra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endParaRPr lang="ru-RU" sz="1800" b="0" strike="noStrike" spc="-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287" name="椭圆 73"/>
            <p:cNvSpPr/>
            <p:nvPr/>
          </p:nvSpPr>
          <p:spPr>
            <a:xfrm flipH="1">
              <a:off x="2813400" y="4579920"/>
              <a:ext cx="379080" cy="379080"/>
            </a:xfrm>
            <a:prstGeom prst="ellipse">
              <a:avLst/>
            </a:prstGeom>
            <a:solidFill>
              <a:srgbClr val="558ED5"/>
            </a:solidFill>
            <a:ln w="254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5000" rIns="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ru-RU" sz="2400" b="0" strike="noStrike" spc="-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88" name="原创设计师QQ598969553                 _7"/>
          <p:cNvGrpSpPr/>
          <p:nvPr/>
        </p:nvGrpSpPr>
        <p:grpSpPr>
          <a:xfrm>
            <a:off x="4128840" y="4500720"/>
            <a:ext cx="537840" cy="537840"/>
            <a:chOff x="4128840" y="4500720"/>
            <a:chExt cx="537840" cy="537840"/>
          </a:xfrm>
        </p:grpSpPr>
        <p:grpSp>
          <p:nvGrpSpPr>
            <p:cNvPr id="289" name="组合 77"/>
            <p:cNvGrpSpPr/>
            <p:nvPr/>
          </p:nvGrpSpPr>
          <p:grpSpPr>
            <a:xfrm>
              <a:off x="4128840" y="4500720"/>
              <a:ext cx="537840" cy="537840"/>
              <a:chOff x="4128840" y="4500720"/>
              <a:chExt cx="537840" cy="537840"/>
            </a:xfrm>
          </p:grpSpPr>
          <p:sp>
            <p:nvSpPr>
              <p:cNvPr id="290" name="椭圆 79"/>
              <p:cNvSpPr/>
              <p:nvPr/>
            </p:nvSpPr>
            <p:spPr>
              <a:xfrm flipH="1">
                <a:off x="4128840" y="4500720"/>
                <a:ext cx="537840" cy="537840"/>
              </a:xfrm>
              <a:prstGeom prst="ellipse">
                <a:avLst/>
              </a:prstGeom>
              <a:gradFill rotWithShape="0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18900000"/>
              </a:gradFill>
              <a:ln w="12700">
                <a:noFill/>
              </a:ln>
              <a:effectLst>
                <a:outerShdw blurRad="635040" dist="469416" dir="8400526" sx="46000" sy="46000" algn="tr" rotWithShape="0">
                  <a:srgbClr val="000000">
                    <a:alpha val="61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endParaRPr lang="ru-RU" sz="1800" b="0" strike="noStrike" spc="-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91" name="椭圆 80"/>
              <p:cNvSpPr/>
              <p:nvPr/>
            </p:nvSpPr>
            <p:spPr>
              <a:xfrm flipH="1">
                <a:off x="4140000" y="4512240"/>
                <a:ext cx="514440" cy="514440"/>
              </a:xfrm>
              <a:prstGeom prst="ellipse">
                <a:avLst/>
              </a:prstGeom>
              <a:gradFill rotWithShape="0">
                <a:gsLst>
                  <a:gs pos="0">
                    <a:srgbClr val="FEFEFE"/>
                  </a:gs>
                  <a:gs pos="100000">
                    <a:srgbClr val="D9D9D9"/>
                  </a:gs>
                </a:gsLst>
                <a:lin ang="18900000"/>
              </a:gra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endParaRPr lang="ru-RU" sz="1800" b="0" strike="noStrike" spc="-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292" name="椭圆 78"/>
            <p:cNvSpPr/>
            <p:nvPr/>
          </p:nvSpPr>
          <p:spPr>
            <a:xfrm flipH="1">
              <a:off x="4207680" y="4579920"/>
              <a:ext cx="379080" cy="379080"/>
            </a:xfrm>
            <a:prstGeom prst="ellipse">
              <a:avLst/>
            </a:prstGeom>
            <a:solidFill>
              <a:srgbClr val="949967"/>
            </a:solidFill>
            <a:ln w="254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5000" rIns="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ru-RU" sz="2400" b="0" strike="noStrike" spc="-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93" name="原创设计师QQ598969553                 _8"/>
          <p:cNvGrpSpPr/>
          <p:nvPr/>
        </p:nvGrpSpPr>
        <p:grpSpPr>
          <a:xfrm>
            <a:off x="5523120" y="4500720"/>
            <a:ext cx="537840" cy="537840"/>
            <a:chOff x="5523120" y="4500720"/>
            <a:chExt cx="537840" cy="537840"/>
          </a:xfrm>
        </p:grpSpPr>
        <p:grpSp>
          <p:nvGrpSpPr>
            <p:cNvPr id="294" name="组合 82"/>
            <p:cNvGrpSpPr/>
            <p:nvPr/>
          </p:nvGrpSpPr>
          <p:grpSpPr>
            <a:xfrm>
              <a:off x="5523120" y="4500720"/>
              <a:ext cx="537840" cy="537840"/>
              <a:chOff x="5523120" y="4500720"/>
              <a:chExt cx="537840" cy="537840"/>
            </a:xfrm>
          </p:grpSpPr>
          <p:sp>
            <p:nvSpPr>
              <p:cNvPr id="295" name="椭圆 84"/>
              <p:cNvSpPr/>
              <p:nvPr/>
            </p:nvSpPr>
            <p:spPr>
              <a:xfrm flipH="1">
                <a:off x="5523120" y="4500720"/>
                <a:ext cx="537840" cy="537840"/>
              </a:xfrm>
              <a:prstGeom prst="ellipse">
                <a:avLst/>
              </a:prstGeom>
              <a:gradFill rotWithShape="0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18900000"/>
              </a:gradFill>
              <a:ln w="12700">
                <a:noFill/>
              </a:ln>
              <a:effectLst>
                <a:outerShdw blurRad="635040" dist="469416" dir="8400526" sx="46000" sy="46000" algn="tr" rotWithShape="0">
                  <a:srgbClr val="000000">
                    <a:alpha val="61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endParaRPr lang="ru-RU" sz="1800" b="0" strike="noStrike" spc="-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96" name="椭圆 85"/>
              <p:cNvSpPr/>
              <p:nvPr/>
            </p:nvSpPr>
            <p:spPr>
              <a:xfrm flipH="1">
                <a:off x="5533920" y="4512240"/>
                <a:ext cx="514440" cy="514440"/>
              </a:xfrm>
              <a:prstGeom prst="ellipse">
                <a:avLst/>
              </a:prstGeom>
              <a:gradFill rotWithShape="0">
                <a:gsLst>
                  <a:gs pos="0">
                    <a:srgbClr val="FEFEFE"/>
                  </a:gs>
                  <a:gs pos="100000">
                    <a:srgbClr val="D9D9D9"/>
                  </a:gs>
                </a:gsLst>
                <a:lin ang="18900000"/>
              </a:gra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endParaRPr lang="ru-RU" sz="1800" b="0" strike="noStrike" spc="-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297" name="椭圆 83"/>
            <p:cNvSpPr/>
            <p:nvPr/>
          </p:nvSpPr>
          <p:spPr>
            <a:xfrm flipH="1">
              <a:off x="5601600" y="4579920"/>
              <a:ext cx="379080" cy="379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5000" rIns="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ru-RU" sz="2400" b="0" strike="noStrike" spc="-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98" name="原创设计师QQ598969553                 _9"/>
          <p:cNvGrpSpPr/>
          <p:nvPr/>
        </p:nvGrpSpPr>
        <p:grpSpPr>
          <a:xfrm>
            <a:off x="6917400" y="4500720"/>
            <a:ext cx="537840" cy="537840"/>
            <a:chOff x="6917400" y="4500720"/>
            <a:chExt cx="537840" cy="537840"/>
          </a:xfrm>
        </p:grpSpPr>
        <p:grpSp>
          <p:nvGrpSpPr>
            <p:cNvPr id="299" name="组合 87"/>
            <p:cNvGrpSpPr/>
            <p:nvPr/>
          </p:nvGrpSpPr>
          <p:grpSpPr>
            <a:xfrm>
              <a:off x="6917400" y="4500720"/>
              <a:ext cx="537840" cy="537840"/>
              <a:chOff x="6917400" y="4500720"/>
              <a:chExt cx="537840" cy="537840"/>
            </a:xfrm>
          </p:grpSpPr>
          <p:sp>
            <p:nvSpPr>
              <p:cNvPr id="300" name="椭圆 89"/>
              <p:cNvSpPr/>
              <p:nvPr/>
            </p:nvSpPr>
            <p:spPr>
              <a:xfrm flipH="1">
                <a:off x="6917400" y="4500720"/>
                <a:ext cx="537840" cy="537840"/>
              </a:xfrm>
              <a:prstGeom prst="ellipse">
                <a:avLst/>
              </a:prstGeom>
              <a:gradFill rotWithShape="0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18900000"/>
              </a:gradFill>
              <a:ln w="12700">
                <a:noFill/>
              </a:ln>
              <a:effectLst>
                <a:outerShdw blurRad="635040" dist="469416" dir="8400526" sx="46000" sy="46000" algn="tr" rotWithShape="0">
                  <a:srgbClr val="000000">
                    <a:alpha val="61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endParaRPr lang="ru-RU" sz="1800" b="0" strike="noStrike" spc="-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01" name="椭圆 90"/>
              <p:cNvSpPr/>
              <p:nvPr/>
            </p:nvSpPr>
            <p:spPr>
              <a:xfrm flipH="1">
                <a:off x="6928200" y="4512240"/>
                <a:ext cx="514440" cy="514440"/>
              </a:xfrm>
              <a:prstGeom prst="ellipse">
                <a:avLst/>
              </a:prstGeom>
              <a:gradFill rotWithShape="0">
                <a:gsLst>
                  <a:gs pos="0">
                    <a:srgbClr val="FEFEFE"/>
                  </a:gs>
                  <a:gs pos="100000">
                    <a:srgbClr val="D9D9D9"/>
                  </a:gs>
                </a:gsLst>
                <a:lin ang="18900000"/>
              </a:gra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</a:tabLst>
                </a:pPr>
                <a:endParaRPr lang="ru-RU" sz="1800" b="0" strike="noStrike" spc="-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302" name="椭圆 88"/>
            <p:cNvSpPr/>
            <p:nvPr/>
          </p:nvSpPr>
          <p:spPr>
            <a:xfrm flipH="1">
              <a:off x="6995880" y="4579920"/>
              <a:ext cx="379080" cy="379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5000" rIns="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ru-RU" sz="2400" b="0" strike="noStrike" spc="-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cxnSp>
        <p:nvCxnSpPr>
          <p:cNvPr id="303" name="原创设计师QQ598969553                 _10"/>
          <p:cNvCxnSpPr/>
          <p:nvPr/>
        </p:nvCxnSpPr>
        <p:spPr>
          <a:xfrm flipV="1">
            <a:off x="1573560" y="3701160"/>
            <a:ext cx="305640" cy="811080"/>
          </a:xfrm>
          <a:prstGeom prst="bentConnector2">
            <a:avLst/>
          </a:prstGeom>
          <a:ln w="28575">
            <a:solidFill>
              <a:srgbClr val="595959">
                <a:alpha val="30000"/>
              </a:srgbClr>
            </a:solidFill>
            <a:round/>
          </a:ln>
        </p:spPr>
      </p:cxnSp>
      <p:cxnSp>
        <p:nvCxnSpPr>
          <p:cNvPr id="304" name="原创设计师QQ598969553                 _11"/>
          <p:cNvCxnSpPr/>
          <p:nvPr/>
        </p:nvCxnSpPr>
        <p:spPr>
          <a:xfrm flipV="1">
            <a:off x="4426560" y="3458160"/>
            <a:ext cx="503640" cy="1054080"/>
          </a:xfrm>
          <a:prstGeom prst="bentConnector2">
            <a:avLst/>
          </a:prstGeom>
          <a:ln w="28575">
            <a:solidFill>
              <a:srgbClr val="595959">
                <a:alpha val="30000"/>
              </a:srgbClr>
            </a:solidFill>
            <a:round/>
          </a:ln>
        </p:spPr>
      </p:cxnSp>
      <p:cxnSp>
        <p:nvCxnSpPr>
          <p:cNvPr id="305" name="原创设计师QQ598969553                 _12"/>
          <p:cNvCxnSpPr/>
          <p:nvPr/>
        </p:nvCxnSpPr>
        <p:spPr>
          <a:xfrm flipV="1">
            <a:off x="7156080" y="3701160"/>
            <a:ext cx="305640" cy="811080"/>
          </a:xfrm>
          <a:prstGeom prst="bentConnector2">
            <a:avLst/>
          </a:prstGeom>
          <a:ln w="28575">
            <a:solidFill>
              <a:srgbClr val="595959">
                <a:alpha val="30000"/>
              </a:srgbClr>
            </a:solidFill>
            <a:round/>
          </a:ln>
        </p:spPr>
      </p:cxnSp>
      <p:cxnSp>
        <p:nvCxnSpPr>
          <p:cNvPr id="306" name="原创设计师QQ598969553                 _13"/>
          <p:cNvCxnSpPr/>
          <p:nvPr/>
        </p:nvCxnSpPr>
        <p:spPr>
          <a:xfrm>
            <a:off x="3003840" y="4957560"/>
            <a:ext cx="305280" cy="864720"/>
          </a:xfrm>
          <a:prstGeom prst="bentConnector2">
            <a:avLst/>
          </a:prstGeom>
          <a:ln w="28575">
            <a:solidFill>
              <a:srgbClr val="595959">
                <a:alpha val="30000"/>
              </a:srgbClr>
            </a:solidFill>
            <a:round/>
          </a:ln>
        </p:spPr>
      </p:cxnSp>
      <p:cxnSp>
        <p:nvCxnSpPr>
          <p:cNvPr id="307" name="原创设计师QQ598969553                 _14"/>
          <p:cNvCxnSpPr/>
          <p:nvPr/>
        </p:nvCxnSpPr>
        <p:spPr>
          <a:xfrm>
            <a:off x="5792040" y="4957560"/>
            <a:ext cx="305280" cy="864720"/>
          </a:xfrm>
          <a:prstGeom prst="bentConnector2">
            <a:avLst/>
          </a:prstGeom>
          <a:ln w="28575">
            <a:solidFill>
              <a:srgbClr val="595959">
                <a:alpha val="30000"/>
              </a:srgbClr>
            </a:solidFill>
            <a:round/>
          </a:ln>
        </p:spPr>
      </p:cxnSp>
      <p:grpSp>
        <p:nvGrpSpPr>
          <p:cNvPr id="308" name="原创设计师QQ598969553                 _15"/>
          <p:cNvGrpSpPr/>
          <p:nvPr/>
        </p:nvGrpSpPr>
        <p:grpSpPr>
          <a:xfrm>
            <a:off x="1749240" y="2564640"/>
            <a:ext cx="1872000" cy="1766880"/>
            <a:chOff x="1749240" y="2564640"/>
            <a:chExt cx="1872000" cy="1766880"/>
          </a:xfrm>
        </p:grpSpPr>
        <p:sp>
          <p:nvSpPr>
            <p:cNvPr id="309" name="椭圆 12"/>
            <p:cNvSpPr/>
            <p:nvPr/>
          </p:nvSpPr>
          <p:spPr>
            <a:xfrm>
              <a:off x="1790280" y="2640960"/>
              <a:ext cx="1780200" cy="1690560"/>
            </a:xfrm>
            <a:prstGeom prst="ellipse">
              <a:avLst/>
            </a:prstGeom>
            <a:gradFill rotWithShape="0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18900000"/>
            </a:gradFill>
            <a:ln w="12700">
              <a:noFill/>
            </a:ln>
            <a:effectLst>
              <a:outerShdw blurRad="635040" dist="761741" dir="7799775" sx="88000" sy="88000" algn="tr" rotWithShape="0">
                <a:srgbClr val="000000">
                  <a:alpha val="2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ru-RU" sz="1200" b="0" strike="noStrike" spc="-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10" name="文本框 26"/>
            <p:cNvSpPr/>
            <p:nvPr/>
          </p:nvSpPr>
          <p:spPr>
            <a:xfrm>
              <a:off x="1749240" y="2564640"/>
              <a:ext cx="1872000" cy="155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1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20000"/>
                </a:lnSpc>
                <a:tabLst>
                  <a:tab pos="0" algn="l"/>
                </a:tabLst>
              </a:pPr>
              <a:r>
                <a:rPr lang="ru-RU" sz="1100" b="0" strike="noStrike" spc="-1" dirty="0">
                  <a:solidFill>
                    <a:srgbClr val="595959"/>
                  </a:solidFill>
                  <a:latin typeface="微软雅黑"/>
                  <a:ea typeface="微软雅黑"/>
                </a:rPr>
                <a:t>                </a:t>
              </a:r>
              <a:r>
                <a:rPr lang="ru-RU" sz="2000" b="0" strike="noStrike" spc="-1" dirty="0">
                  <a:solidFill>
                    <a:srgbClr val="002060"/>
                  </a:solidFill>
                  <a:latin typeface="Times New Roman"/>
                  <a:ea typeface="微软雅黑"/>
                </a:rPr>
                <a:t>Определены руководители походов</a:t>
              </a:r>
              <a:endParaRPr lang="ru-RU" sz="20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11" name="原创设计师QQ598969553                 _16"/>
          <p:cNvGrpSpPr/>
          <p:nvPr/>
        </p:nvGrpSpPr>
        <p:grpSpPr>
          <a:xfrm>
            <a:off x="3261240" y="5071680"/>
            <a:ext cx="2016000" cy="1711800"/>
            <a:chOff x="3261240" y="5071680"/>
            <a:chExt cx="2016000" cy="1711800"/>
          </a:xfrm>
        </p:grpSpPr>
        <p:sp>
          <p:nvSpPr>
            <p:cNvPr id="312" name="椭圆 12"/>
            <p:cNvSpPr/>
            <p:nvPr/>
          </p:nvSpPr>
          <p:spPr>
            <a:xfrm>
              <a:off x="3339720" y="5092920"/>
              <a:ext cx="1840680" cy="1690560"/>
            </a:xfrm>
            <a:prstGeom prst="ellipse">
              <a:avLst/>
            </a:prstGeom>
            <a:gradFill rotWithShape="0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18900000"/>
            </a:gradFill>
            <a:ln w="12700">
              <a:noFill/>
            </a:ln>
            <a:effectLst>
              <a:outerShdw blurRad="635040" dist="761741" dir="7799775" sx="88000" sy="88000" algn="tr" rotWithShape="0">
                <a:srgbClr val="000000">
                  <a:alpha val="2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ru-RU" sz="1200" b="0" strike="noStrike" spc="-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13" name="文本框 26"/>
            <p:cNvSpPr/>
            <p:nvPr/>
          </p:nvSpPr>
          <p:spPr>
            <a:xfrm>
              <a:off x="3261240" y="5071680"/>
              <a:ext cx="2016000" cy="155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1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20000"/>
                </a:lnSpc>
                <a:tabLst>
                  <a:tab pos="0" algn="l"/>
                </a:tabLst>
              </a:pPr>
              <a:r>
                <a:rPr lang="ru-RU" sz="1100" b="0" strike="noStrike" spc="-1" dirty="0">
                  <a:solidFill>
                    <a:srgbClr val="595959"/>
                  </a:solidFill>
                  <a:latin typeface="微软雅黑"/>
                  <a:ea typeface="微软雅黑"/>
                </a:rPr>
                <a:t>                </a:t>
              </a:r>
              <a:r>
                <a:rPr lang="ru-RU" sz="2000" b="0" strike="noStrike" spc="-1" dirty="0">
                  <a:solidFill>
                    <a:srgbClr val="002060"/>
                  </a:solidFill>
                  <a:latin typeface="Times New Roman"/>
                  <a:ea typeface="微软雅黑"/>
                </a:rPr>
                <a:t>Вакцинация участников походов</a:t>
              </a:r>
              <a:endParaRPr lang="ru-RU" sz="20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14" name="原创设计师QQ598969553                 _17"/>
          <p:cNvGrpSpPr/>
          <p:nvPr/>
        </p:nvGrpSpPr>
        <p:grpSpPr>
          <a:xfrm>
            <a:off x="4773600" y="2625480"/>
            <a:ext cx="2088000" cy="1729800"/>
            <a:chOff x="4773600" y="2625480"/>
            <a:chExt cx="2088000" cy="1729800"/>
          </a:xfrm>
        </p:grpSpPr>
        <p:sp>
          <p:nvSpPr>
            <p:cNvPr id="315" name="椭圆 12"/>
            <p:cNvSpPr/>
            <p:nvPr/>
          </p:nvSpPr>
          <p:spPr>
            <a:xfrm>
              <a:off x="4873320" y="2664720"/>
              <a:ext cx="1765080" cy="1690560"/>
            </a:xfrm>
            <a:prstGeom prst="ellipse">
              <a:avLst/>
            </a:prstGeom>
            <a:gradFill rotWithShape="0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18900000"/>
            </a:gradFill>
            <a:ln w="12700">
              <a:noFill/>
            </a:ln>
            <a:effectLst>
              <a:outerShdw blurRad="635040" dist="761741" dir="7799775" sx="88000" sy="88000" algn="tr" rotWithShape="0">
                <a:srgbClr val="000000">
                  <a:alpha val="2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ru-RU" sz="1200" b="0" strike="noStrike" spc="-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16" name="文本框 26"/>
            <p:cNvSpPr/>
            <p:nvPr/>
          </p:nvSpPr>
          <p:spPr>
            <a:xfrm>
              <a:off x="4773600" y="2625480"/>
              <a:ext cx="2088000" cy="155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20000"/>
                </a:lnSpc>
                <a:tabLst>
                  <a:tab pos="0" algn="l"/>
                </a:tabLst>
              </a:pPr>
              <a:r>
                <a:rPr lang="ru-RU" sz="1100" b="0" strike="noStrike" spc="-1">
                  <a:solidFill>
                    <a:srgbClr val="595959"/>
                  </a:solidFill>
                  <a:latin typeface="微软雅黑"/>
                  <a:ea typeface="微软雅黑"/>
                </a:rPr>
                <a:t>                </a:t>
              </a:r>
              <a:r>
                <a:rPr lang="ru-RU" sz="2000" b="0" strike="noStrike" spc="-1">
                  <a:solidFill>
                    <a:srgbClr val="002060"/>
                  </a:solidFill>
                  <a:latin typeface="Times New Roman"/>
                  <a:ea typeface="微软雅黑"/>
                </a:rPr>
                <a:t>Подготовлены паспорта маршрутов</a:t>
              </a:r>
              <a:endParaRPr lang="ru-RU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17" name="原创设计师QQ598969553                 _18"/>
          <p:cNvGrpSpPr/>
          <p:nvPr/>
        </p:nvGrpSpPr>
        <p:grpSpPr>
          <a:xfrm>
            <a:off x="6090840" y="5004000"/>
            <a:ext cx="1922760" cy="1775880"/>
            <a:chOff x="6090840" y="5004000"/>
            <a:chExt cx="1922760" cy="1775880"/>
          </a:xfrm>
        </p:grpSpPr>
        <p:sp>
          <p:nvSpPr>
            <p:cNvPr id="318" name="椭圆 12"/>
            <p:cNvSpPr/>
            <p:nvPr/>
          </p:nvSpPr>
          <p:spPr>
            <a:xfrm>
              <a:off x="6090840" y="5089320"/>
              <a:ext cx="1851480" cy="1690560"/>
            </a:xfrm>
            <a:prstGeom prst="ellipse">
              <a:avLst/>
            </a:prstGeom>
            <a:gradFill rotWithShape="0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18900000"/>
            </a:gradFill>
            <a:ln w="12700">
              <a:noFill/>
            </a:ln>
            <a:effectLst>
              <a:outerShdw blurRad="635040" dist="761741" dir="7799775" sx="88000" sy="88000" algn="tr" rotWithShape="0">
                <a:srgbClr val="000000">
                  <a:alpha val="2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ru-RU" sz="1200" b="0" strike="noStrike" spc="-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19" name="文本框 26"/>
            <p:cNvSpPr/>
            <p:nvPr/>
          </p:nvSpPr>
          <p:spPr>
            <a:xfrm>
              <a:off x="6148080" y="5004000"/>
              <a:ext cx="1865520" cy="155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1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20000"/>
                </a:lnSpc>
                <a:tabLst>
                  <a:tab pos="0" algn="l"/>
                </a:tabLst>
              </a:pPr>
              <a:r>
                <a:rPr lang="ru-RU" sz="1100" b="0" strike="noStrike" spc="-1" dirty="0">
                  <a:solidFill>
                    <a:srgbClr val="595959"/>
                  </a:solidFill>
                  <a:latin typeface="微软雅黑"/>
                  <a:ea typeface="微软雅黑"/>
                </a:rPr>
                <a:t>                </a:t>
              </a:r>
              <a:r>
                <a:rPr lang="ru-RU" sz="2000" b="0" strike="noStrike" spc="-1" dirty="0" err="1">
                  <a:solidFill>
                    <a:srgbClr val="002060"/>
                  </a:solidFill>
                  <a:latin typeface="Times New Roman"/>
                  <a:ea typeface="微软雅黑"/>
                </a:rPr>
                <a:t>Акарицидная</a:t>
              </a:r>
              <a:r>
                <a:rPr lang="ru-RU" sz="2000" b="0" strike="noStrike" spc="-1" dirty="0">
                  <a:solidFill>
                    <a:srgbClr val="002060"/>
                  </a:solidFill>
                  <a:latin typeface="Times New Roman"/>
                  <a:ea typeface="微软雅黑"/>
                </a:rPr>
                <a:t> обработка мест стоянок</a:t>
              </a:r>
              <a:endParaRPr lang="ru-RU" sz="20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20" name="原创设计师QQ598969553                 _19"/>
          <p:cNvGrpSpPr/>
          <p:nvPr/>
        </p:nvGrpSpPr>
        <p:grpSpPr>
          <a:xfrm>
            <a:off x="7437960" y="2708640"/>
            <a:ext cx="1800000" cy="1692360"/>
            <a:chOff x="7437960" y="2708640"/>
            <a:chExt cx="1800000" cy="1692360"/>
          </a:xfrm>
        </p:grpSpPr>
        <p:sp>
          <p:nvSpPr>
            <p:cNvPr id="321" name="椭圆 12"/>
            <p:cNvSpPr/>
            <p:nvPr/>
          </p:nvSpPr>
          <p:spPr>
            <a:xfrm>
              <a:off x="7437960" y="2710440"/>
              <a:ext cx="1800000" cy="1690560"/>
            </a:xfrm>
            <a:prstGeom prst="ellipse">
              <a:avLst/>
            </a:prstGeom>
            <a:gradFill rotWithShape="0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18900000"/>
            </a:gradFill>
            <a:ln w="12700">
              <a:noFill/>
            </a:ln>
            <a:effectLst>
              <a:outerShdw blurRad="635040" dist="761741" dir="7799775" sx="88000" sy="88000" algn="tr" rotWithShape="0">
                <a:srgbClr val="000000">
                  <a:alpha val="2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ru-RU" sz="1200" b="0" strike="noStrike" spc="-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22" name="文本框 26"/>
            <p:cNvSpPr/>
            <p:nvPr/>
          </p:nvSpPr>
          <p:spPr>
            <a:xfrm>
              <a:off x="7490880" y="2708640"/>
              <a:ext cx="1734840" cy="155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20000"/>
                </a:lnSpc>
                <a:tabLst>
                  <a:tab pos="0" algn="l"/>
                </a:tabLst>
              </a:pPr>
              <a:r>
                <a:rPr lang="ru-RU" sz="1100" b="0" strike="noStrike" spc="-1">
                  <a:solidFill>
                    <a:srgbClr val="595959"/>
                  </a:solidFill>
                  <a:latin typeface="微软雅黑"/>
                  <a:ea typeface="微软雅黑"/>
                </a:rPr>
                <a:t>                </a:t>
              </a:r>
              <a:r>
                <a:rPr lang="ru-RU" sz="2000" b="0" strike="noStrike" spc="-1">
                  <a:solidFill>
                    <a:srgbClr val="002060"/>
                  </a:solidFill>
                  <a:latin typeface="Times New Roman"/>
                  <a:ea typeface="微软雅黑"/>
                </a:rPr>
                <a:t>Педагоги прошли обучение</a:t>
              </a:r>
              <a:endParaRPr lang="ru-RU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323" name="Picture 3" descr="C:\Users\martyn\Desktop\первые.jpe"/>
          <p:cNvPicPr/>
          <p:nvPr/>
        </p:nvPicPr>
        <p:blipFill>
          <a:blip r:embed="rId4"/>
          <a:srcRect l="10486" t="12730" r="8665" b="13415"/>
          <a:stretch/>
        </p:blipFill>
        <p:spPr>
          <a:xfrm>
            <a:off x="13501800" y="2071800"/>
            <a:ext cx="4551840" cy="29998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24" name="Picture 3" descr="C:\Users\martyn\Desktop\первые.jpe"/>
          <p:cNvPicPr/>
          <p:nvPr/>
        </p:nvPicPr>
        <p:blipFill>
          <a:blip r:embed="rId5"/>
          <a:srcRect l="10844" t="12733" r="10860" b="15966"/>
          <a:stretch/>
        </p:blipFill>
        <p:spPr>
          <a:xfrm>
            <a:off x="8371080" y="5500800"/>
            <a:ext cx="4936680" cy="3214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25" name="Picture 3" descr="C:\Users\martyn\Desktop\первые.jpe"/>
          <p:cNvPicPr/>
          <p:nvPr/>
        </p:nvPicPr>
        <p:blipFill>
          <a:blip r:embed="rId6"/>
          <a:srcRect l="11286" t="12731" r="9508" b="15967"/>
          <a:stretch/>
        </p:blipFill>
        <p:spPr>
          <a:xfrm>
            <a:off x="13430160" y="5572080"/>
            <a:ext cx="4489920" cy="31428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26" name="Picture 3" descr="C:\Users\martyn\Desktop\первые.jpe"/>
          <p:cNvPicPr/>
          <p:nvPr/>
        </p:nvPicPr>
        <p:blipFill>
          <a:blip r:embed="rId7"/>
          <a:srcRect l="14629" t="14634" r="12243" b="14600"/>
          <a:stretch/>
        </p:blipFill>
        <p:spPr>
          <a:xfrm>
            <a:off x="9358200" y="2071800"/>
            <a:ext cx="4054320" cy="2939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1690560" y="283320"/>
            <a:ext cx="16597080" cy="151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5400" b="1" strike="noStrike" spc="-1">
                <a:solidFill>
                  <a:srgbClr val="FFFFFF"/>
                </a:solidFill>
                <a:latin typeface="Times New Roman"/>
              </a:rPr>
              <a:t>Участники  ГИА – 2025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TextBox 10"/>
          <p:cNvSpPr/>
          <p:nvPr/>
        </p:nvSpPr>
        <p:spPr>
          <a:xfrm>
            <a:off x="0" y="9786960"/>
            <a:ext cx="18287640" cy="5543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 dirty="0">
                <a:solidFill>
                  <a:srgbClr val="002060"/>
                </a:solidFill>
                <a:latin typeface="Calibri" panose="020F0502020204030204" pitchFamily="34" charset="0"/>
              </a:rPr>
              <a:t>Управление образования администрации города Магнитогорска</a:t>
            </a:r>
            <a:endParaRPr lang="ru-RU" sz="27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sldNum" idx="20"/>
          </p:nvPr>
        </p:nvSpPr>
        <p:spPr>
          <a:xfrm>
            <a:off x="17835480" y="9856080"/>
            <a:ext cx="452160" cy="430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8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55CF0C1-4031-4D06-9599-82D3B154BFED}" type="slidenum">
              <a:rPr lang="ru-RU" sz="1800" b="0" strike="noStrike" spc="-1">
                <a:solidFill>
                  <a:srgbClr val="898989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12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0" name="Прямоугольник 7"/>
          <p:cNvSpPr/>
          <p:nvPr/>
        </p:nvSpPr>
        <p:spPr>
          <a:xfrm>
            <a:off x="0" y="0"/>
            <a:ext cx="18287640" cy="1714320"/>
          </a:xfrm>
          <a:prstGeom prst="rect">
            <a:avLst/>
          </a:prstGeom>
          <a:solidFill>
            <a:srgbClr val="073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331" name="Рисунок 5"/>
          <p:cNvPicPr/>
          <p:nvPr/>
        </p:nvPicPr>
        <p:blipFill>
          <a:blip r:embed="rId3"/>
          <a:stretch/>
        </p:blipFill>
        <p:spPr>
          <a:xfrm>
            <a:off x="0" y="4680"/>
            <a:ext cx="3504960" cy="1690560"/>
          </a:xfrm>
          <a:prstGeom prst="rect">
            <a:avLst/>
          </a:prstGeom>
          <a:ln w="0">
            <a:noFill/>
          </a:ln>
        </p:spPr>
      </p:pic>
      <p:sp>
        <p:nvSpPr>
          <p:cNvPr id="332" name="Прямоугольник 14"/>
          <p:cNvSpPr/>
          <p:nvPr/>
        </p:nvSpPr>
        <p:spPr>
          <a:xfrm>
            <a:off x="5117442" y="360905"/>
            <a:ext cx="11557716" cy="830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ЗАГОРОДНЫЙ ОЗДОРОВИТЕЛЬНЫЙ ЦЕНТР</a:t>
            </a:r>
            <a:endParaRPr lang="ru-RU" sz="48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33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6" name="Picture 2" descr="C:\Users\hp w8\Desktop\2.jpg"/>
          <p:cNvPicPr/>
          <p:nvPr/>
        </p:nvPicPr>
        <p:blipFill>
          <a:blip r:embed="rId4"/>
          <a:stretch/>
        </p:blipFill>
        <p:spPr>
          <a:xfrm>
            <a:off x="357120" y="1857240"/>
            <a:ext cx="2943720" cy="2211120"/>
          </a:xfrm>
          <a:prstGeom prst="rect">
            <a:avLst/>
          </a:prstGeom>
          <a:ln w="0">
            <a:noFill/>
          </a:ln>
        </p:spPr>
      </p:pic>
      <p:sp>
        <p:nvSpPr>
          <p:cNvPr id="337" name="Скругленный прямоугольник 16"/>
          <p:cNvSpPr/>
          <p:nvPr/>
        </p:nvSpPr>
        <p:spPr>
          <a:xfrm>
            <a:off x="3071880" y="2071800"/>
            <a:ext cx="7500600" cy="9284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1F497D">
                <a:lumMod val="60000"/>
                <a:lumOff val="40000"/>
              </a:srgb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14000"/>
              </a:lnSpc>
            </a:pPr>
            <a:r>
              <a:rPr lang="ru-RU" sz="3000" b="0" strike="noStrike" spc="-1">
                <a:solidFill>
                  <a:schemeClr val="lt1"/>
                </a:solidFill>
                <a:latin typeface="Calibri"/>
              </a:rPr>
              <a:t>.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Прямоугольник 18"/>
          <p:cNvSpPr/>
          <p:nvPr/>
        </p:nvSpPr>
        <p:spPr>
          <a:xfrm>
            <a:off x="3143160" y="2214720"/>
            <a:ext cx="742932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latin typeface="Calibri" panose="020F0502020204030204" pitchFamily="34" charset="0"/>
              </a:rPr>
              <a:t>ДООЦ «Горный ручеек» – </a:t>
            </a:r>
            <a:r>
              <a:rPr lang="ru-RU" sz="3200" b="1" strike="noStrike" spc="-1" dirty="0">
                <a:solidFill>
                  <a:srgbClr val="C00000"/>
                </a:solidFill>
                <a:latin typeface="Calibri" panose="020F0502020204030204" pitchFamily="34" charset="0"/>
              </a:rPr>
              <a:t>4 125 </a:t>
            </a:r>
            <a:r>
              <a:rPr lang="ru-RU" sz="3200" b="0" strike="noStrike" spc="-1" dirty="0">
                <a:solidFill>
                  <a:srgbClr val="002060"/>
                </a:solidFill>
                <a:latin typeface="Calibri" panose="020F0502020204030204" pitchFamily="34" charset="0"/>
              </a:rPr>
              <a:t>детей</a:t>
            </a:r>
            <a:endParaRPr lang="ru-RU" sz="32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39" name="Picture 2" descr="C:\Users\hp w8\Desktop\9.jpg"/>
          <p:cNvPicPr/>
          <p:nvPr/>
        </p:nvPicPr>
        <p:blipFill>
          <a:blip r:embed="rId5"/>
          <a:srcRect l="3704" t="13349" r="28155" b="3339"/>
          <a:stretch/>
        </p:blipFill>
        <p:spPr>
          <a:xfrm>
            <a:off x="11072880" y="2071800"/>
            <a:ext cx="6571800" cy="53575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40" name="Рисунок 20"/>
          <p:cNvPicPr/>
          <p:nvPr/>
        </p:nvPicPr>
        <p:blipFill>
          <a:blip r:embed="rId6"/>
          <a:srcRect l="2471" t="3571" r="2970" b="4756"/>
          <a:stretch/>
        </p:blipFill>
        <p:spPr>
          <a:xfrm>
            <a:off x="2500200" y="3929040"/>
            <a:ext cx="8214840" cy="5500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1690560" y="283320"/>
            <a:ext cx="16597080" cy="151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5400" b="1" strike="noStrike" spc="-1">
                <a:solidFill>
                  <a:srgbClr val="FFFFFF"/>
                </a:solidFill>
                <a:latin typeface="Times New Roman"/>
              </a:rPr>
              <a:t>Участники  ГИА – 2025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2" name="TextBox 10"/>
          <p:cNvSpPr/>
          <p:nvPr/>
        </p:nvSpPr>
        <p:spPr>
          <a:xfrm>
            <a:off x="0" y="9786960"/>
            <a:ext cx="18287640" cy="5543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 dirty="0">
                <a:solidFill>
                  <a:srgbClr val="002060"/>
                </a:solidFill>
                <a:latin typeface="Calibri" panose="020F0502020204030204" pitchFamily="34" charset="0"/>
              </a:rPr>
              <a:t>Управление образования администрации города Магнитогорска</a:t>
            </a:r>
            <a:endParaRPr lang="ru-RU" sz="27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sldNum" idx="21"/>
          </p:nvPr>
        </p:nvSpPr>
        <p:spPr>
          <a:xfrm>
            <a:off x="17835480" y="9856080"/>
            <a:ext cx="452160" cy="430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8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1314739-FE2E-4354-9D8A-16D1577B88CA}" type="slidenum">
              <a:rPr lang="ru-RU" sz="1800" b="0" strike="noStrike" spc="-1">
                <a:solidFill>
                  <a:srgbClr val="898989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13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4" name="Прямоугольник 7"/>
          <p:cNvSpPr/>
          <p:nvPr/>
        </p:nvSpPr>
        <p:spPr>
          <a:xfrm>
            <a:off x="0" y="0"/>
            <a:ext cx="18287640" cy="1714320"/>
          </a:xfrm>
          <a:prstGeom prst="rect">
            <a:avLst/>
          </a:prstGeom>
          <a:solidFill>
            <a:srgbClr val="073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345" name="Рисунок 5"/>
          <p:cNvPicPr/>
          <p:nvPr/>
        </p:nvPicPr>
        <p:blipFill>
          <a:blip r:embed="rId3"/>
          <a:stretch/>
        </p:blipFill>
        <p:spPr>
          <a:xfrm>
            <a:off x="0" y="4680"/>
            <a:ext cx="3504960" cy="1690560"/>
          </a:xfrm>
          <a:prstGeom prst="rect">
            <a:avLst/>
          </a:prstGeom>
          <a:ln w="0">
            <a:noFill/>
          </a:ln>
        </p:spPr>
      </p:pic>
      <p:sp>
        <p:nvSpPr>
          <p:cNvPr id="346" name="Прямоугольник 14"/>
          <p:cNvSpPr/>
          <p:nvPr/>
        </p:nvSpPr>
        <p:spPr>
          <a:xfrm>
            <a:off x="5499970" y="357120"/>
            <a:ext cx="9299021" cy="830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ЛЕТНЯЯ ЗАНЯТОСТЬ ПОДРОСТКОВ</a:t>
            </a:r>
            <a:endParaRPr lang="ru-RU" sz="48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47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TextBox 13"/>
          <p:cNvSpPr/>
          <p:nvPr/>
        </p:nvSpPr>
        <p:spPr>
          <a:xfrm>
            <a:off x="393120" y="2071800"/>
            <a:ext cx="8124766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Трудоустройство – </a:t>
            </a:r>
            <a:r>
              <a:rPr lang="ru-RU" sz="3200" b="1" strike="noStrike" spc="-1" dirty="0">
                <a:solidFill>
                  <a:srgbClr val="C00000"/>
                </a:solidFill>
                <a:latin typeface="Calibri" panose="020F0502020204030204" pitchFamily="34" charset="0"/>
              </a:rPr>
              <a:t>932</a:t>
            </a:r>
            <a:r>
              <a:rPr lang="ru-RU" sz="32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несовершеннолетних</a:t>
            </a:r>
            <a:endParaRPr lang="ru-RU" sz="32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51" name="Picture 4" descr="Трудоустройство несовершеннолетних граждан в России"/>
          <p:cNvPicPr/>
          <p:nvPr/>
        </p:nvPicPr>
        <p:blipFill>
          <a:blip r:embed="rId4"/>
          <a:srcRect l="6940" t="8815" r="4535" b="7406"/>
          <a:stretch/>
        </p:blipFill>
        <p:spPr>
          <a:xfrm>
            <a:off x="1143000" y="3500280"/>
            <a:ext cx="8143560" cy="60678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52" name="Picture 6" descr="Подростков не будут лишать социальных доплат при временном трудоустройстве"/>
          <p:cNvPicPr/>
          <p:nvPr/>
        </p:nvPicPr>
        <p:blipFill>
          <a:blip r:embed="rId5"/>
          <a:srcRect t="8533" r="3846"/>
          <a:stretch/>
        </p:blipFill>
        <p:spPr>
          <a:xfrm>
            <a:off x="9577800" y="1857240"/>
            <a:ext cx="8459280" cy="5786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353" name="Скругленный прямоугольник 18"/>
          <p:cNvSpPr/>
          <p:nvPr/>
        </p:nvSpPr>
        <p:spPr>
          <a:xfrm>
            <a:off x="285840" y="1928880"/>
            <a:ext cx="8500680" cy="9284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1F497D">
                <a:lumMod val="60000"/>
                <a:lumOff val="40000"/>
              </a:srgb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14000"/>
              </a:lnSpc>
            </a:pPr>
            <a:r>
              <a:rPr lang="ru-RU" sz="3000" b="0" strike="noStrike" spc="-1">
                <a:solidFill>
                  <a:schemeClr val="lt1"/>
                </a:solidFill>
                <a:latin typeface="Calibri"/>
              </a:rPr>
              <a:t>.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1690560" y="283320"/>
            <a:ext cx="16597080" cy="151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5400" b="1" strike="noStrike" spc="-1">
                <a:solidFill>
                  <a:srgbClr val="FFFFFF"/>
                </a:solidFill>
                <a:latin typeface="Times New Roman"/>
              </a:rPr>
              <a:t>Участники  ГИА – 2025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TextBox 10"/>
          <p:cNvSpPr/>
          <p:nvPr/>
        </p:nvSpPr>
        <p:spPr>
          <a:xfrm>
            <a:off x="0" y="9786960"/>
            <a:ext cx="18287640" cy="54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>
                <a:solidFill>
                  <a:srgbClr val="002060"/>
                </a:solidFill>
                <a:latin typeface="Times New Roman"/>
              </a:rPr>
              <a:t>Управление образования администрации города Магнитогорска</a:t>
            </a:r>
            <a:endParaRPr lang="ru-RU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sldNum" idx="22"/>
          </p:nvPr>
        </p:nvSpPr>
        <p:spPr>
          <a:xfrm>
            <a:off x="17835480" y="9856080"/>
            <a:ext cx="452160" cy="430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8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3E216D5-FEA1-45FE-94CD-7BDB224BE3AB}" type="slidenum">
              <a:rPr lang="ru-RU" sz="1800" b="0" strike="noStrike" spc="-1">
                <a:solidFill>
                  <a:srgbClr val="898989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14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7" name="Прямоугольник 7"/>
          <p:cNvSpPr/>
          <p:nvPr/>
        </p:nvSpPr>
        <p:spPr>
          <a:xfrm>
            <a:off x="0" y="0"/>
            <a:ext cx="18287640" cy="1714320"/>
          </a:xfrm>
          <a:prstGeom prst="rect">
            <a:avLst/>
          </a:prstGeom>
          <a:solidFill>
            <a:srgbClr val="073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358" name="Рисунок 5"/>
          <p:cNvPicPr/>
          <p:nvPr/>
        </p:nvPicPr>
        <p:blipFill>
          <a:blip r:embed="rId3"/>
          <a:stretch/>
        </p:blipFill>
        <p:spPr>
          <a:xfrm>
            <a:off x="0" y="4680"/>
            <a:ext cx="3504960" cy="1690560"/>
          </a:xfrm>
          <a:prstGeom prst="rect">
            <a:avLst/>
          </a:prstGeom>
          <a:ln w="0">
            <a:noFill/>
          </a:ln>
        </p:spPr>
      </p:pic>
      <p:sp>
        <p:nvSpPr>
          <p:cNvPr id="359" name="Прямоугольник 14"/>
          <p:cNvSpPr/>
          <p:nvPr/>
        </p:nvSpPr>
        <p:spPr>
          <a:xfrm>
            <a:off x="6500880" y="373954"/>
            <a:ext cx="7393371" cy="830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ЛЕТНИЕ ПАРКИ МАГНИТКИ</a:t>
            </a:r>
            <a:endParaRPr lang="ru-RU" sz="48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0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3" name="Рисунок 13"/>
          <p:cNvPicPr/>
          <p:nvPr/>
        </p:nvPicPr>
        <p:blipFill>
          <a:blip r:embed="rId4"/>
          <a:stretch/>
        </p:blipFill>
        <p:spPr>
          <a:xfrm>
            <a:off x="357120" y="4000320"/>
            <a:ext cx="5461920" cy="3794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64" name="Picture 1" descr="C:\Users\hp w8\Desktop\15.jpg"/>
          <p:cNvPicPr/>
          <p:nvPr/>
        </p:nvPicPr>
        <p:blipFill>
          <a:blip r:embed="rId5"/>
          <a:stretch/>
        </p:blipFill>
        <p:spPr>
          <a:xfrm>
            <a:off x="6500880" y="2000160"/>
            <a:ext cx="5571720" cy="3886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65" name="Picture 3" descr="C:\Users\hp w8\Downloads\image2023-05-24 02-25-20.jpg"/>
          <p:cNvPicPr/>
          <p:nvPr/>
        </p:nvPicPr>
        <p:blipFill>
          <a:blip r:embed="rId6"/>
          <a:stretch/>
        </p:blipFill>
        <p:spPr>
          <a:xfrm>
            <a:off x="6500880" y="6000840"/>
            <a:ext cx="5571720" cy="3803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66" name="Picture 4" descr="C:\Users\hp w8\Downloads\image2023-05-24 02-25-15.jpg"/>
          <p:cNvPicPr/>
          <p:nvPr/>
        </p:nvPicPr>
        <p:blipFill>
          <a:blip r:embed="rId7"/>
          <a:stretch/>
        </p:blipFill>
        <p:spPr>
          <a:xfrm>
            <a:off x="12287160" y="2143080"/>
            <a:ext cx="5456880" cy="37144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67" name="Picture 5" descr="C:\Users\hp w8\Downloads\image2023-05-24 02-24-49.jpg"/>
          <p:cNvPicPr/>
          <p:nvPr/>
        </p:nvPicPr>
        <p:blipFill>
          <a:blip r:embed="rId8"/>
          <a:srcRect l="19487" b="21653"/>
          <a:stretch/>
        </p:blipFill>
        <p:spPr>
          <a:xfrm>
            <a:off x="12287160" y="6000840"/>
            <a:ext cx="5428800" cy="3785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6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Box 18"/>
          <p:cNvSpPr/>
          <p:nvPr/>
        </p:nvSpPr>
        <p:spPr>
          <a:xfrm>
            <a:off x="1214280" y="4357800"/>
            <a:ext cx="16144560" cy="91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СПАСИБО ЗА ВНИМАНИЕ!</a:t>
            </a:r>
            <a:endParaRPr lang="ru-RU" sz="6000" b="0" strike="noStrike" spc="-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69" name="Прямоугольник 22"/>
          <p:cNvSpPr/>
          <p:nvPr/>
        </p:nvSpPr>
        <p:spPr>
          <a:xfrm>
            <a:off x="0" y="0"/>
            <a:ext cx="18287640" cy="171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370" name="Прямоугольник 24"/>
          <p:cNvSpPr/>
          <p:nvPr/>
        </p:nvSpPr>
        <p:spPr>
          <a:xfrm>
            <a:off x="4651718" y="214200"/>
            <a:ext cx="10332764" cy="13234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02060"/>
                </a:solidFill>
                <a:latin typeface="Calibri" panose="020F0502020204030204" pitchFamily="34" charset="0"/>
              </a:rPr>
              <a:t>УПРАВЛЕНИЕ ОБРАЗОВАНИЯ</a:t>
            </a:r>
            <a:endParaRPr lang="ru-RU" sz="4000" b="0" strike="noStrike" spc="-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02060"/>
                </a:solidFill>
                <a:latin typeface="Calibri" panose="020F0502020204030204" pitchFamily="34" charset="0"/>
              </a:rPr>
              <a:t>АДМИНИСТРАЦИИ ГОРОДА МАГНИТОГОРСКА</a:t>
            </a:r>
            <a:endParaRPr lang="ru-RU" sz="4000" b="0" strike="noStrike" spc="-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71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72" name="Рисунок 21"/>
          <p:cNvPicPr/>
          <p:nvPr/>
        </p:nvPicPr>
        <p:blipFill>
          <a:blip r:embed="rId2"/>
          <a:stretch/>
        </p:blipFill>
        <p:spPr>
          <a:xfrm>
            <a:off x="0" y="4680"/>
            <a:ext cx="3504960" cy="1690560"/>
          </a:xfrm>
          <a:prstGeom prst="rect">
            <a:avLst/>
          </a:prstGeom>
          <a:ln w="0">
            <a:noFill/>
          </a:ln>
        </p:spPr>
      </p:pic>
      <p:pic>
        <p:nvPicPr>
          <p:cNvPr id="373" name="Picture 10"/>
          <p:cNvPicPr/>
          <p:nvPr/>
        </p:nvPicPr>
        <p:blipFill>
          <a:blip r:embed="rId3"/>
          <a:stretch/>
        </p:blipFill>
        <p:spPr>
          <a:xfrm>
            <a:off x="16687800" y="144000"/>
            <a:ext cx="1271160" cy="1411560"/>
          </a:xfrm>
          <a:prstGeom prst="rect">
            <a:avLst/>
          </a:prstGeom>
          <a:ln w="0">
            <a:noFill/>
          </a:ln>
        </p:spPr>
      </p:pic>
      <p:grpSp>
        <p:nvGrpSpPr>
          <p:cNvPr id="18" name="Группа 17"/>
          <p:cNvGrpSpPr/>
          <p:nvPr/>
        </p:nvGrpSpPr>
        <p:grpSpPr>
          <a:xfrm>
            <a:off x="351129" y="5996736"/>
            <a:ext cx="3330834" cy="4209156"/>
            <a:chOff x="-531212" y="19944"/>
            <a:chExt cx="9771292" cy="12386749"/>
          </a:xfrm>
        </p:grpSpPr>
        <p:grpSp>
          <p:nvGrpSpPr>
            <p:cNvPr id="19" name="Group 4"/>
            <p:cNvGrpSpPr/>
            <p:nvPr/>
          </p:nvGrpSpPr>
          <p:grpSpPr>
            <a:xfrm>
              <a:off x="2497956" y="5389840"/>
              <a:ext cx="6742124" cy="5838376"/>
              <a:chOff x="0" y="0"/>
              <a:chExt cx="4282440" cy="3708400"/>
            </a:xfrm>
          </p:grpSpPr>
          <p:sp>
            <p:nvSpPr>
              <p:cNvPr id="28" name="Freeform 5"/>
              <p:cNvSpPr/>
              <p:nvPr/>
            </p:nvSpPr>
            <p:spPr>
              <a:xfrm>
                <a:off x="0" y="0"/>
                <a:ext cx="4282440" cy="3708400"/>
              </a:xfrm>
              <a:custGeom>
                <a:avLst/>
                <a:gdLst/>
                <a:ahLst/>
                <a:cxnLst/>
                <a:rect l="l" t="t" r="r" b="b"/>
                <a:pathLst>
                  <a:path w="4282440" h="3708400">
                    <a:moveTo>
                      <a:pt x="3211830" y="0"/>
                    </a:moveTo>
                    <a:lnTo>
                      <a:pt x="1070610" y="0"/>
                    </a:lnTo>
                    <a:lnTo>
                      <a:pt x="0" y="1854200"/>
                    </a:lnTo>
                    <a:lnTo>
                      <a:pt x="1070610" y="3708400"/>
                    </a:lnTo>
                    <a:lnTo>
                      <a:pt x="3211830" y="3708400"/>
                    </a:lnTo>
                    <a:lnTo>
                      <a:pt x="4282440" y="1854200"/>
                    </a:lnTo>
                    <a:close/>
                  </a:path>
                </a:pathLst>
              </a:custGeom>
              <a:blipFill>
                <a:blip r:embed="rId4" cstate="print"/>
                <a:stretch>
                  <a:fillRect t="-36501" b="-36501"/>
                </a:stretch>
              </a:blipFill>
              <a:ln cap="sq">
                <a:noFill/>
                <a:prstDash val="solid"/>
                <a:miter/>
              </a:ln>
            </p:spPr>
          </p:sp>
        </p:grpSp>
        <p:sp>
          <p:nvSpPr>
            <p:cNvPr id="20" name="Freeform 8"/>
            <p:cNvSpPr/>
            <p:nvPr/>
          </p:nvSpPr>
          <p:spPr>
            <a:xfrm rot="7221679">
              <a:off x="-87955" y="8370039"/>
              <a:ext cx="2898563" cy="2508574"/>
            </a:xfrm>
            <a:custGeom>
              <a:avLst/>
              <a:gdLst/>
              <a:ahLst/>
              <a:cxnLst/>
              <a:rect l="l" t="t" r="r" b="b"/>
              <a:pathLst>
                <a:path w="2898563" h="2508574">
                  <a:moveTo>
                    <a:pt x="0" y="0"/>
                  </a:moveTo>
                  <a:lnTo>
                    <a:pt x="2898562" y="0"/>
                  </a:lnTo>
                  <a:lnTo>
                    <a:pt x="2898562" y="2508574"/>
                  </a:lnTo>
                  <a:lnTo>
                    <a:pt x="0" y="2508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9"/>
            <p:cNvSpPr/>
            <p:nvPr/>
          </p:nvSpPr>
          <p:spPr>
            <a:xfrm rot="7221679">
              <a:off x="2484" y="789164"/>
              <a:ext cx="2121442" cy="1848053"/>
            </a:xfrm>
            <a:custGeom>
              <a:avLst/>
              <a:gdLst/>
              <a:ahLst/>
              <a:cxnLst/>
              <a:rect l="l" t="t" r="r" b="b"/>
              <a:pathLst>
                <a:path w="2898563" h="2508574">
                  <a:moveTo>
                    <a:pt x="0" y="0"/>
                  </a:moveTo>
                  <a:lnTo>
                    <a:pt x="2898563" y="0"/>
                  </a:lnTo>
                  <a:lnTo>
                    <a:pt x="2898563" y="2508574"/>
                  </a:lnTo>
                  <a:lnTo>
                    <a:pt x="0" y="2508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print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10"/>
            <p:cNvSpPr/>
            <p:nvPr/>
          </p:nvSpPr>
          <p:spPr>
            <a:xfrm rot="-3578320">
              <a:off x="2164129" y="7062311"/>
              <a:ext cx="2904567" cy="2513771"/>
            </a:xfrm>
            <a:custGeom>
              <a:avLst/>
              <a:gdLst/>
              <a:ahLst/>
              <a:cxnLst/>
              <a:rect l="l" t="t" r="r" b="b"/>
              <a:pathLst>
                <a:path w="2904567" h="2513771">
                  <a:moveTo>
                    <a:pt x="0" y="0"/>
                  </a:moveTo>
                  <a:lnTo>
                    <a:pt x="2904567" y="0"/>
                  </a:lnTo>
                  <a:lnTo>
                    <a:pt x="2904567" y="2513770"/>
                  </a:lnTo>
                  <a:lnTo>
                    <a:pt x="0" y="2513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1"/>
            <p:cNvSpPr/>
            <p:nvPr/>
          </p:nvSpPr>
          <p:spPr>
            <a:xfrm rot="18056334">
              <a:off x="1881873" y="58342"/>
              <a:ext cx="1705331" cy="1628536"/>
            </a:xfrm>
            <a:custGeom>
              <a:avLst/>
              <a:gdLst/>
              <a:ahLst/>
              <a:cxnLst/>
              <a:rect l="l" t="t" r="r" b="b"/>
              <a:pathLst>
                <a:path w="2904567" h="2513771">
                  <a:moveTo>
                    <a:pt x="0" y="0"/>
                  </a:moveTo>
                  <a:lnTo>
                    <a:pt x="2904567" y="0"/>
                  </a:lnTo>
                  <a:lnTo>
                    <a:pt x="2904567" y="2513770"/>
                  </a:lnTo>
                  <a:lnTo>
                    <a:pt x="0" y="2513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2"/>
            <p:cNvSpPr/>
            <p:nvPr/>
          </p:nvSpPr>
          <p:spPr>
            <a:xfrm rot="-3578320">
              <a:off x="2178543" y="9697524"/>
              <a:ext cx="2904567" cy="2513771"/>
            </a:xfrm>
            <a:custGeom>
              <a:avLst/>
              <a:gdLst/>
              <a:ahLst/>
              <a:cxnLst/>
              <a:rect l="l" t="t" r="r" b="b"/>
              <a:pathLst>
                <a:path w="2904567" h="2513771">
                  <a:moveTo>
                    <a:pt x="0" y="0"/>
                  </a:moveTo>
                  <a:lnTo>
                    <a:pt x="2904567" y="0"/>
                  </a:lnTo>
                  <a:lnTo>
                    <a:pt x="2904567" y="2513771"/>
                  </a:lnTo>
                  <a:lnTo>
                    <a:pt x="0" y="2513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print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3"/>
            <p:cNvSpPr/>
            <p:nvPr/>
          </p:nvSpPr>
          <p:spPr>
            <a:xfrm rot="18210834">
              <a:off x="1848251" y="1694526"/>
              <a:ext cx="1791982" cy="1516928"/>
            </a:xfrm>
            <a:custGeom>
              <a:avLst/>
              <a:gdLst/>
              <a:ahLst/>
              <a:cxnLst/>
              <a:rect l="l" t="t" r="r" b="b"/>
              <a:pathLst>
                <a:path w="2904567" h="2513771">
                  <a:moveTo>
                    <a:pt x="0" y="0"/>
                  </a:moveTo>
                  <a:lnTo>
                    <a:pt x="2904567" y="0"/>
                  </a:lnTo>
                  <a:lnTo>
                    <a:pt x="2904567" y="2513770"/>
                  </a:lnTo>
                  <a:lnTo>
                    <a:pt x="0" y="2513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 cstate="print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3074">
              <a:off x="3299811" y="2194521"/>
              <a:ext cx="3472288" cy="3053033"/>
            </a:xfrm>
            <a:prstGeom prst="hexagon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3773">
              <a:off x="-531212" y="3194777"/>
              <a:ext cx="4367355" cy="4081562"/>
            </a:xfrm>
            <a:prstGeom prst="hexagon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690560" y="283320"/>
            <a:ext cx="16597080" cy="151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5400" b="1" strike="noStrike" spc="-1">
                <a:solidFill>
                  <a:srgbClr val="FFFFFF"/>
                </a:solidFill>
                <a:latin typeface="Times New Roman"/>
              </a:rPr>
              <a:t>Участники  ГИА – 2025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TextBox 10"/>
          <p:cNvSpPr/>
          <p:nvPr/>
        </p:nvSpPr>
        <p:spPr>
          <a:xfrm>
            <a:off x="0" y="9786960"/>
            <a:ext cx="18287640" cy="54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>
                <a:solidFill>
                  <a:srgbClr val="002060"/>
                </a:solidFill>
                <a:latin typeface="Times New Roman"/>
              </a:rPr>
              <a:t>Управление образования администрации города Магнитогорска</a:t>
            </a:r>
            <a:endParaRPr lang="ru-RU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ldNum" idx="13"/>
          </p:nvPr>
        </p:nvSpPr>
        <p:spPr>
          <a:xfrm>
            <a:off x="17835480" y="9856080"/>
            <a:ext cx="452160" cy="430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8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919B12C-4E59-437B-94FB-B88AF2079084}" type="slidenum">
              <a:rPr lang="ru-RU" sz="1800" b="0" strike="noStrike" spc="-1">
                <a:solidFill>
                  <a:srgbClr val="898989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2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" name="Прямоугольник 7"/>
          <p:cNvSpPr/>
          <p:nvPr/>
        </p:nvSpPr>
        <p:spPr>
          <a:xfrm>
            <a:off x="0" y="0"/>
            <a:ext cx="18287640" cy="1714320"/>
          </a:xfrm>
          <a:prstGeom prst="rect">
            <a:avLst/>
          </a:prstGeom>
          <a:solidFill>
            <a:srgbClr val="073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154" name="Рисунок 5"/>
          <p:cNvPicPr/>
          <p:nvPr/>
        </p:nvPicPr>
        <p:blipFill>
          <a:blip r:embed="rId3"/>
          <a:stretch/>
        </p:blipFill>
        <p:spPr>
          <a:xfrm>
            <a:off x="0" y="4680"/>
            <a:ext cx="3504960" cy="1690560"/>
          </a:xfrm>
          <a:prstGeom prst="rect">
            <a:avLst/>
          </a:prstGeom>
          <a:ln w="0">
            <a:noFill/>
          </a:ln>
        </p:spPr>
      </p:pic>
      <p:sp>
        <p:nvSpPr>
          <p:cNvPr id="155" name="Прямоугольник 14"/>
          <p:cNvSpPr/>
          <p:nvPr/>
        </p:nvSpPr>
        <p:spPr>
          <a:xfrm>
            <a:off x="4678895" y="214200"/>
            <a:ext cx="11489812" cy="13234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ДОКУМЕНТЫ, РЕГЛАМЕНТИРУЮЩИЕ ПРОВЕДЕНИЕ</a:t>
            </a:r>
          </a:p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ЛЕТНЕЙ КАМПАНИИ В 2025 ГОДУ</a:t>
            </a:r>
            <a:endParaRPr lang="ru-RU" sz="40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56" name="Picture 2" descr="C:\Users\hp w8\Desktop\5.png"/>
          <p:cNvPicPr/>
          <p:nvPr/>
        </p:nvPicPr>
        <p:blipFill>
          <a:blip r:embed="rId4"/>
          <a:stretch/>
        </p:blipFill>
        <p:spPr>
          <a:xfrm>
            <a:off x="543960" y="2203200"/>
            <a:ext cx="1997280" cy="1499760"/>
          </a:xfrm>
          <a:prstGeom prst="rect">
            <a:avLst/>
          </a:prstGeom>
          <a:ln w="0">
            <a:noFill/>
          </a:ln>
        </p:spPr>
      </p:pic>
      <p:sp>
        <p:nvSpPr>
          <p:cNvPr id="157" name="TextBox 16"/>
          <p:cNvSpPr/>
          <p:nvPr/>
        </p:nvSpPr>
        <p:spPr>
          <a:xfrm>
            <a:off x="2647080" y="2025720"/>
            <a:ext cx="14489280" cy="68927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6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Постановление администрации города Магнитогорска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от </a:t>
            </a:r>
            <a:r>
              <a:rPr lang="ru-RU" sz="2600" b="0" strike="noStrike" spc="-1" dirty="0">
                <a:solidFill>
                  <a:srgbClr val="C00000"/>
                </a:solidFill>
                <a:latin typeface="Calibri" panose="020F0502020204030204" pitchFamily="34" charset="0"/>
              </a:rPr>
              <a:t>30.04.2025 № 3951-П 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«Об установлении платы за услуги по организации отдыха детей и молодежи (с учетом затрат на присмотр и уход), родительской платы за услуги по присмотру и уходу за детьми и молодежью, а также стоимости питания в лагерях дневного пребывания и в туристских походах, организуемых образовательными учреждениями, подведомственными Управлению образования администрации города Магнитогорска, в летний период 2025 года».</a:t>
            </a:r>
          </a:p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6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Постановление администрации города Магнитогорска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от </a:t>
            </a:r>
            <a:r>
              <a:rPr lang="ru-RU" sz="2600" b="0" strike="noStrike" spc="-1" dirty="0">
                <a:solidFill>
                  <a:srgbClr val="C00000"/>
                </a:solidFill>
                <a:latin typeface="Calibri" panose="020F0502020204030204" pitchFamily="34" charset="0"/>
              </a:rPr>
              <a:t>06.05.2025 № 4019-П 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«Об организации туристских походов образовательными учреждениями, подведомственными Управлению образования администрации города Магнитогорска, в летний период 2025 года».</a:t>
            </a:r>
          </a:p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6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Постановление администрации города Магнитогорска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от </a:t>
            </a:r>
            <a:r>
              <a:rPr lang="ru-RU" sz="2600" b="0" strike="noStrike" spc="-1" dirty="0">
                <a:solidFill>
                  <a:srgbClr val="C00000"/>
                </a:solidFill>
                <a:latin typeface="Calibri" panose="020F0502020204030204" pitchFamily="34" charset="0"/>
              </a:rPr>
              <a:t>06.05.2025 № 4020-П 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«Об организации лагерей с дневным пребыванием детей в образовательных учреждениях, подведомственных Управлению образования администрации города Магнитогорска, в летний период 2025 года».</a:t>
            </a:r>
          </a:p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6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Постановление администрации города Магнитогорска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от </a:t>
            </a:r>
            <a:r>
              <a:rPr lang="ru-RU" sz="2600" b="0" strike="noStrike" spc="-1" dirty="0">
                <a:solidFill>
                  <a:srgbClr val="C00000"/>
                </a:solidFill>
                <a:latin typeface="Calibri" panose="020F0502020204030204" pitchFamily="34" charset="0"/>
              </a:rPr>
              <a:t>07.05.2025 № 4059-П 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«О подготовке загородного лагеря ДЗК «Абзаково», МУДО «ООЦ для детей дошкольного возраста «Горный ручеек» и детских лагерей с дневным пребыванием на базе образовательных учреждений, подведомственных Управлению образования администрации города Магнитогорска, к летнему периоду 2025 года».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690560" y="283320"/>
            <a:ext cx="16597080" cy="151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5400" b="1" strike="noStrike" spc="-1">
                <a:solidFill>
                  <a:srgbClr val="FFFFFF"/>
                </a:solidFill>
                <a:latin typeface="Times New Roman"/>
              </a:rPr>
              <a:t>Участники  ГИА – 2025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TextBox 10"/>
          <p:cNvSpPr/>
          <p:nvPr/>
        </p:nvSpPr>
        <p:spPr>
          <a:xfrm>
            <a:off x="0" y="9786960"/>
            <a:ext cx="18287640" cy="5543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 dirty="0">
                <a:solidFill>
                  <a:srgbClr val="002060"/>
                </a:solidFill>
                <a:latin typeface="Calibri" panose="020F0502020204030204" pitchFamily="34" charset="0"/>
              </a:rPr>
              <a:t>Управление образования администрации города Магнитогорска</a:t>
            </a:r>
            <a:endParaRPr lang="ru-RU" sz="27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ldNum" idx="10"/>
          </p:nvPr>
        </p:nvSpPr>
        <p:spPr>
          <a:xfrm>
            <a:off x="17835480" y="9856080"/>
            <a:ext cx="452160" cy="430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8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9C2A8FB-8130-4BFC-9FF1-07F469EFC6A8}" type="slidenum">
              <a:rPr lang="ru-RU" sz="1800" b="0" strike="noStrike" spc="-1">
                <a:solidFill>
                  <a:srgbClr val="898989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3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Прямоугольник 7"/>
          <p:cNvSpPr/>
          <p:nvPr/>
        </p:nvSpPr>
        <p:spPr>
          <a:xfrm>
            <a:off x="0" y="0"/>
            <a:ext cx="18287640" cy="1714320"/>
          </a:xfrm>
          <a:prstGeom prst="rect">
            <a:avLst/>
          </a:prstGeom>
          <a:solidFill>
            <a:srgbClr val="073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09" name="Прямоугольник 9"/>
          <p:cNvSpPr/>
          <p:nvPr/>
        </p:nvSpPr>
        <p:spPr>
          <a:xfrm>
            <a:off x="4321772" y="357120"/>
            <a:ext cx="12444176" cy="830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ОРГАНИЗАЦИЯ ЛЕТНЕГО ОТДЫХА В 2025 ГОДУ</a:t>
            </a:r>
            <a:endParaRPr lang="ru-RU" sz="48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10" name="Рисунок 5"/>
          <p:cNvPicPr/>
          <p:nvPr/>
        </p:nvPicPr>
        <p:blipFill>
          <a:blip r:embed="rId3"/>
          <a:stretch/>
        </p:blipFill>
        <p:spPr>
          <a:xfrm>
            <a:off x="0" y="4680"/>
            <a:ext cx="3504960" cy="1690560"/>
          </a:xfrm>
          <a:prstGeom prst="rect">
            <a:avLst/>
          </a:prstGeom>
          <a:ln w="0">
            <a:noFill/>
          </a:ln>
        </p:spPr>
      </p:pic>
      <p:grpSp>
        <p:nvGrpSpPr>
          <p:cNvPr id="111" name="Группа 214"/>
          <p:cNvGrpSpPr/>
          <p:nvPr/>
        </p:nvGrpSpPr>
        <p:grpSpPr>
          <a:xfrm>
            <a:off x="1285920" y="2695320"/>
            <a:ext cx="9572040" cy="785520"/>
            <a:chOff x="1285920" y="2695320"/>
            <a:chExt cx="9572040" cy="785520"/>
          </a:xfrm>
        </p:grpSpPr>
        <p:sp>
          <p:nvSpPr>
            <p:cNvPr id="112" name="Скругленный прямоугольник 205"/>
            <p:cNvSpPr/>
            <p:nvPr/>
          </p:nvSpPr>
          <p:spPr>
            <a:xfrm>
              <a:off x="1857240" y="2695320"/>
              <a:ext cx="9000720" cy="78552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FF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800" b="1" strike="noStrike" spc="-1" dirty="0">
                  <a:solidFill>
                    <a:srgbClr val="000000"/>
                  </a:solidFill>
                  <a:latin typeface="Calibri" panose="020F0502020204030204" pitchFamily="34" charset="0"/>
                </a:rPr>
                <a:t>Лагеря с дневным пребыванием </a:t>
              </a:r>
              <a:endParaRPr lang="ru-RU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800" b="1" strike="noStrike" spc="-1" dirty="0">
                  <a:solidFill>
                    <a:srgbClr val="C00000"/>
                  </a:solidFill>
                  <a:latin typeface="Calibri" panose="020F0502020204030204" pitchFamily="34" charset="0"/>
                </a:rPr>
                <a:t>8 375</a:t>
              </a:r>
              <a:endParaRPr lang="ru-RU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Овал 204"/>
            <p:cNvSpPr/>
            <p:nvPr/>
          </p:nvSpPr>
          <p:spPr>
            <a:xfrm>
              <a:off x="1285920" y="2695320"/>
              <a:ext cx="713880" cy="7138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  <a:effectLst>
              <a:glow rad="101520">
                <a:srgbClr val="1DC7F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1" strike="noStrike" spc="-1">
                  <a:solidFill>
                    <a:srgbClr val="000000"/>
                  </a:solidFill>
                  <a:latin typeface="Times New Roman"/>
                </a:rPr>
                <a:t>1</a:t>
              </a:r>
              <a:endParaRPr lang="ru-RU" sz="3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4" name="Группа 215"/>
          <p:cNvGrpSpPr/>
          <p:nvPr/>
        </p:nvGrpSpPr>
        <p:grpSpPr>
          <a:xfrm>
            <a:off x="1285920" y="3766680"/>
            <a:ext cx="9572040" cy="785520"/>
            <a:chOff x="1285920" y="3766680"/>
            <a:chExt cx="9572040" cy="785520"/>
          </a:xfrm>
        </p:grpSpPr>
        <p:sp>
          <p:nvSpPr>
            <p:cNvPr id="115" name="Скругленный прямоугольник 216"/>
            <p:cNvSpPr/>
            <p:nvPr/>
          </p:nvSpPr>
          <p:spPr>
            <a:xfrm>
              <a:off x="1857240" y="3766680"/>
              <a:ext cx="9000720" cy="78552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FF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800" b="1" strike="noStrike" spc="-1" dirty="0">
                  <a:solidFill>
                    <a:srgbClr val="000000"/>
                  </a:solidFill>
                  <a:latin typeface="Calibri" panose="020F0502020204030204" pitchFamily="34" charset="0"/>
                </a:rPr>
                <a:t>Загородные лагеря</a:t>
              </a:r>
              <a:endParaRPr lang="ru-RU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800" b="1" strike="noStrike" spc="-1" dirty="0">
                  <a:solidFill>
                    <a:srgbClr val="C00000"/>
                  </a:solidFill>
                  <a:latin typeface="Calibri" panose="020F0502020204030204" pitchFamily="34" charset="0"/>
                </a:rPr>
                <a:t>15 663 </a:t>
              </a:r>
              <a:r>
                <a:rPr lang="ru-RU" sz="2800" b="1" strike="noStrike" spc="-1" dirty="0">
                  <a:solidFill>
                    <a:srgbClr val="000000"/>
                  </a:solidFill>
                  <a:latin typeface="Calibri" panose="020F0502020204030204" pitchFamily="34" charset="0"/>
                </a:rPr>
                <a:t>(из них </a:t>
              </a:r>
              <a:r>
                <a:rPr lang="ru-RU" sz="2800" b="1" strike="noStrike" spc="-1" dirty="0">
                  <a:solidFill>
                    <a:srgbClr val="C00000"/>
                  </a:solidFill>
                  <a:latin typeface="Calibri" panose="020F0502020204030204" pitchFamily="34" charset="0"/>
                </a:rPr>
                <a:t>291</a:t>
              </a:r>
              <a:r>
                <a:rPr lang="ru-RU" sz="2800" b="1" strike="noStrike" spc="-1" dirty="0">
                  <a:solidFill>
                    <a:srgbClr val="000000"/>
                  </a:solidFill>
                  <a:latin typeface="Calibri" panose="020F0502020204030204" pitchFamily="34" charset="0"/>
                </a:rPr>
                <a:t> – </a:t>
              </a:r>
              <a:r>
                <a:rPr lang="ru-RU" sz="2800" b="1" strike="noStrike" spc="-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Минсоц</a:t>
              </a:r>
              <a:r>
                <a:rPr lang="ru-RU" sz="2800" b="1" strike="noStrike" spc="-1" dirty="0">
                  <a:solidFill>
                    <a:srgbClr val="000000"/>
                  </a:solidFill>
                  <a:latin typeface="Calibri" panose="020F0502020204030204" pitchFamily="34" charset="0"/>
                </a:rPr>
                <a:t>)</a:t>
              </a:r>
              <a:endParaRPr lang="ru-RU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Овал 217"/>
            <p:cNvSpPr/>
            <p:nvPr/>
          </p:nvSpPr>
          <p:spPr>
            <a:xfrm>
              <a:off x="1285920" y="3766680"/>
              <a:ext cx="713880" cy="7138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  <a:effectLst>
              <a:glow rad="101520">
                <a:srgbClr val="1DC7F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1" strike="noStrike" spc="-1">
                  <a:solidFill>
                    <a:srgbClr val="000000"/>
                  </a:solidFill>
                  <a:latin typeface="Times New Roman"/>
                </a:rPr>
                <a:t>2</a:t>
              </a:r>
              <a:endParaRPr lang="ru-RU" sz="3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7" name="Группа 218"/>
          <p:cNvGrpSpPr/>
          <p:nvPr/>
        </p:nvGrpSpPr>
        <p:grpSpPr>
          <a:xfrm>
            <a:off x="1285920" y="4838400"/>
            <a:ext cx="9572040" cy="785520"/>
            <a:chOff x="1285920" y="4838400"/>
            <a:chExt cx="9572040" cy="785520"/>
          </a:xfrm>
        </p:grpSpPr>
        <p:sp>
          <p:nvSpPr>
            <p:cNvPr id="118" name="Скругленный прямоугольник 219"/>
            <p:cNvSpPr/>
            <p:nvPr/>
          </p:nvSpPr>
          <p:spPr>
            <a:xfrm>
              <a:off x="1857240" y="4838400"/>
              <a:ext cx="9000720" cy="78552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FF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800" b="1" strike="noStrike" spc="-1" dirty="0">
                  <a:solidFill>
                    <a:srgbClr val="000000"/>
                  </a:solidFill>
                  <a:latin typeface="Calibri" panose="020F0502020204030204" pitchFamily="34" charset="0"/>
                </a:rPr>
                <a:t>ДООЦ «Горный ручеек»</a:t>
              </a:r>
              <a:endParaRPr lang="ru-RU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800" b="1" strike="noStrike" spc="-1" dirty="0">
                  <a:solidFill>
                    <a:srgbClr val="C00000"/>
                  </a:solidFill>
                  <a:latin typeface="Calibri" panose="020F0502020204030204" pitchFamily="34" charset="0"/>
                </a:rPr>
                <a:t>4 125</a:t>
              </a:r>
              <a:endParaRPr lang="ru-RU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Овал 220"/>
            <p:cNvSpPr/>
            <p:nvPr/>
          </p:nvSpPr>
          <p:spPr>
            <a:xfrm>
              <a:off x="1285920" y="4838400"/>
              <a:ext cx="713880" cy="7138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  <a:effectLst>
              <a:glow rad="101520">
                <a:srgbClr val="1DC7F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1" strike="noStrike" spc="-1">
                  <a:solidFill>
                    <a:srgbClr val="000000"/>
                  </a:solidFill>
                  <a:latin typeface="Times New Roman"/>
                </a:rPr>
                <a:t>3</a:t>
              </a:r>
              <a:endParaRPr lang="ru-RU" sz="3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20" name="Группа 221"/>
          <p:cNvGrpSpPr/>
          <p:nvPr/>
        </p:nvGrpSpPr>
        <p:grpSpPr>
          <a:xfrm>
            <a:off x="1285920" y="5909760"/>
            <a:ext cx="9572040" cy="785520"/>
            <a:chOff x="1285920" y="5909760"/>
            <a:chExt cx="9572040" cy="785520"/>
          </a:xfrm>
        </p:grpSpPr>
        <p:sp>
          <p:nvSpPr>
            <p:cNvPr id="121" name="Скругленный прямоугольник 222"/>
            <p:cNvSpPr/>
            <p:nvPr/>
          </p:nvSpPr>
          <p:spPr>
            <a:xfrm>
              <a:off x="1857240" y="5909760"/>
              <a:ext cx="9000720" cy="78552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FF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800" b="1" strike="noStrike" spc="-1" dirty="0">
                  <a:solidFill>
                    <a:srgbClr val="000000"/>
                  </a:solidFill>
                  <a:latin typeface="Calibri" panose="020F0502020204030204" pitchFamily="34" charset="0"/>
                </a:rPr>
                <a:t>Туристские походы</a:t>
              </a:r>
              <a:endParaRPr lang="ru-RU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800" b="1" strike="noStrike" spc="-1" dirty="0">
                  <a:solidFill>
                    <a:srgbClr val="C00000"/>
                  </a:solidFill>
                  <a:latin typeface="Calibri" panose="020F0502020204030204" pitchFamily="34" charset="0"/>
                </a:rPr>
                <a:t>2 045</a:t>
              </a:r>
              <a:endParaRPr lang="ru-RU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Овал 223"/>
            <p:cNvSpPr/>
            <p:nvPr/>
          </p:nvSpPr>
          <p:spPr>
            <a:xfrm>
              <a:off x="1285920" y="5909760"/>
              <a:ext cx="713880" cy="7138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  <a:effectLst>
              <a:glow rad="101520">
                <a:srgbClr val="1DC7F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1" strike="noStrike" spc="-1">
                  <a:solidFill>
                    <a:srgbClr val="000000"/>
                  </a:solidFill>
                  <a:latin typeface="Times New Roman"/>
                </a:rPr>
                <a:t>4</a:t>
              </a:r>
              <a:endParaRPr lang="ru-RU" sz="3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23" name="Группа 224"/>
          <p:cNvGrpSpPr/>
          <p:nvPr/>
        </p:nvGrpSpPr>
        <p:grpSpPr>
          <a:xfrm>
            <a:off x="1285920" y="6981480"/>
            <a:ext cx="9572040" cy="785520"/>
            <a:chOff x="1285920" y="6981480"/>
            <a:chExt cx="9572040" cy="785520"/>
          </a:xfrm>
        </p:grpSpPr>
        <p:sp>
          <p:nvSpPr>
            <p:cNvPr id="124" name="Скругленный прямоугольник 225"/>
            <p:cNvSpPr/>
            <p:nvPr/>
          </p:nvSpPr>
          <p:spPr>
            <a:xfrm>
              <a:off x="1857240" y="6981480"/>
              <a:ext cx="9000720" cy="78552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FF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800" b="1" strike="noStrike" spc="-1" dirty="0">
                  <a:solidFill>
                    <a:srgbClr val="000000"/>
                  </a:solidFill>
                  <a:latin typeface="Calibri" panose="020F0502020204030204" pitchFamily="34" charset="0"/>
                </a:rPr>
                <a:t>Трудоустройство несовершеннолетних</a:t>
              </a:r>
              <a:endParaRPr lang="ru-RU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800" b="1" strike="noStrike" spc="-1" dirty="0">
                  <a:solidFill>
                    <a:srgbClr val="C00000"/>
                  </a:solidFill>
                  <a:latin typeface="Calibri" panose="020F0502020204030204" pitchFamily="34" charset="0"/>
                </a:rPr>
                <a:t>932</a:t>
              </a:r>
              <a:endParaRPr lang="ru-RU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Овал 226"/>
            <p:cNvSpPr/>
            <p:nvPr/>
          </p:nvSpPr>
          <p:spPr>
            <a:xfrm>
              <a:off x="1285920" y="6981480"/>
              <a:ext cx="713880" cy="71388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  <a:effectLst>
              <a:glow rad="101520">
                <a:srgbClr val="1DC7F4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1" strike="noStrike" spc="-1">
                  <a:solidFill>
                    <a:srgbClr val="000000"/>
                  </a:solidFill>
                  <a:latin typeface="Times New Roman"/>
                </a:rPr>
                <a:t>5</a:t>
              </a:r>
              <a:endParaRPr lang="ru-RU" sz="3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6" name="TextBox 25"/>
          <p:cNvSpPr/>
          <p:nvPr/>
        </p:nvSpPr>
        <p:spPr>
          <a:xfrm>
            <a:off x="511560" y="9072720"/>
            <a:ext cx="2130818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Calibri" panose="020F0502020204030204" pitchFamily="34" charset="0"/>
              </a:rPr>
              <a:t>*на 21.05.2025</a:t>
            </a:r>
            <a:endParaRPr lang="ru-RU" sz="24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27" name="Группа 29"/>
          <p:cNvGrpSpPr/>
          <p:nvPr/>
        </p:nvGrpSpPr>
        <p:grpSpPr>
          <a:xfrm>
            <a:off x="12358800" y="3357720"/>
            <a:ext cx="4571640" cy="2933004"/>
            <a:chOff x="12358800" y="3357720"/>
            <a:chExt cx="4571640" cy="2933004"/>
          </a:xfrm>
        </p:grpSpPr>
        <p:sp>
          <p:nvSpPr>
            <p:cNvPr id="128" name="TextBox 26"/>
            <p:cNvSpPr/>
            <p:nvPr/>
          </p:nvSpPr>
          <p:spPr>
            <a:xfrm>
              <a:off x="12358800" y="5214960"/>
              <a:ext cx="4571640" cy="10757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1" strike="noStrike" spc="-1" dirty="0">
                  <a:solidFill>
                    <a:srgbClr val="000000"/>
                  </a:solidFill>
                  <a:latin typeface="Calibri" panose="020F0502020204030204" pitchFamily="34" charset="0"/>
                </a:rPr>
                <a:t>За летний период 2025</a:t>
              </a:r>
              <a:endParaRPr lang="ru-RU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3200" b="1" strike="noStrike" spc="-1" dirty="0">
                  <a:solidFill>
                    <a:srgbClr val="C00000"/>
                  </a:solidFill>
                  <a:latin typeface="Calibri" panose="020F0502020204030204" pitchFamily="34" charset="0"/>
                </a:rPr>
                <a:t>31 140</a:t>
              </a:r>
              <a:endParaRPr lang="ru-RU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TextBox 28"/>
            <p:cNvSpPr/>
            <p:nvPr/>
          </p:nvSpPr>
          <p:spPr>
            <a:xfrm>
              <a:off x="12374556" y="3357720"/>
              <a:ext cx="4316929" cy="135276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1" strike="noStrike" spc="-1" dirty="0">
                  <a:solidFill>
                    <a:srgbClr val="000000"/>
                  </a:solidFill>
                  <a:latin typeface="Calibri" panose="020F0502020204030204" pitchFamily="34" charset="0"/>
                </a:rPr>
                <a:t>За летний период 2024</a:t>
              </a:r>
              <a:endParaRPr lang="ru-RU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3200" b="1" strike="noStrike" spc="-1" dirty="0">
                  <a:solidFill>
                    <a:srgbClr val="C00000"/>
                  </a:solidFill>
                  <a:latin typeface="Calibri" panose="020F0502020204030204" pitchFamily="34" charset="0"/>
                </a:rPr>
                <a:t>29 018</a:t>
              </a:r>
              <a:endParaRPr lang="ru-RU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690560" y="283320"/>
            <a:ext cx="16597080" cy="151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5400" b="1" strike="noStrike" spc="-1">
                <a:solidFill>
                  <a:srgbClr val="FFFFFF"/>
                </a:solidFill>
                <a:latin typeface="Times New Roman"/>
              </a:rPr>
              <a:t>Участники  ГИА – 2025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TextBox 3"/>
          <p:cNvSpPr/>
          <p:nvPr/>
        </p:nvSpPr>
        <p:spPr>
          <a:xfrm>
            <a:off x="0" y="9786960"/>
            <a:ext cx="18287640" cy="5543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 dirty="0">
                <a:solidFill>
                  <a:srgbClr val="002060"/>
                </a:solidFill>
                <a:latin typeface="Calibri" panose="020F0502020204030204" pitchFamily="34" charset="0"/>
              </a:rPr>
              <a:t>Управление образования администрации города Магнитогорска</a:t>
            </a:r>
            <a:endParaRPr lang="ru-RU" sz="27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ldNum" idx="12"/>
          </p:nvPr>
        </p:nvSpPr>
        <p:spPr>
          <a:xfrm>
            <a:off x="17835480" y="9856080"/>
            <a:ext cx="452160" cy="430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8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7C85152-7FA0-4C1D-BBC4-B327102B4333}" type="slidenum">
              <a:rPr lang="ru-RU" sz="1800" b="0" strike="noStrike" spc="-1">
                <a:solidFill>
                  <a:srgbClr val="898989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4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Прямоугольник 3"/>
          <p:cNvSpPr/>
          <p:nvPr/>
        </p:nvSpPr>
        <p:spPr>
          <a:xfrm>
            <a:off x="0" y="0"/>
            <a:ext cx="18287640" cy="1714320"/>
          </a:xfrm>
          <a:prstGeom prst="rect">
            <a:avLst/>
          </a:prstGeom>
          <a:solidFill>
            <a:srgbClr val="073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146" name="Рисунок 2"/>
          <p:cNvPicPr/>
          <p:nvPr/>
        </p:nvPicPr>
        <p:blipFill>
          <a:blip r:embed="rId3"/>
          <a:stretch/>
        </p:blipFill>
        <p:spPr>
          <a:xfrm>
            <a:off x="0" y="4680"/>
            <a:ext cx="3504960" cy="1690560"/>
          </a:xfrm>
          <a:prstGeom prst="rect">
            <a:avLst/>
          </a:prstGeom>
          <a:ln w="0">
            <a:noFill/>
          </a:ln>
        </p:spPr>
      </p:pic>
      <p:sp>
        <p:nvSpPr>
          <p:cNvPr id="147" name="Прямоугольник 4"/>
          <p:cNvSpPr/>
          <p:nvPr/>
        </p:nvSpPr>
        <p:spPr>
          <a:xfrm>
            <a:off x="6430763" y="411374"/>
            <a:ext cx="7915117" cy="707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МЕРЫ СОЦИАЛЬНОЙ ПОДДЕРЖКИ</a:t>
            </a:r>
            <a:endParaRPr lang="ru-RU" sz="40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8" name="TextBox 4"/>
          <p:cNvSpPr/>
          <p:nvPr/>
        </p:nvSpPr>
        <p:spPr>
          <a:xfrm>
            <a:off x="2647080" y="2025720"/>
            <a:ext cx="14489280" cy="721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4275" y="3234809"/>
            <a:ext cx="7052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РЕШЕНИЕ МГСД ОТ 25.10.2022 Г. №151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28681" y="3231102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 smtClean="0">
              <a:solidFill>
                <a:srgbClr val="FF0000"/>
              </a:solidFill>
            </a:endParaRP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902" y="3934964"/>
            <a:ext cx="91643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Calibri" panose="020F0502020204030204" pitchFamily="34" charset="0"/>
              </a:rPr>
              <a:t>Бесплатные путевки в лагеря с дневным пребыванием;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Calibri" panose="020F0502020204030204" pitchFamily="34" charset="0"/>
              </a:rPr>
              <a:t>Бесплатные путевки в туристские походы;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Calibri" panose="020F0502020204030204" pitchFamily="34" charset="0"/>
              </a:rPr>
              <a:t>Бесплатные путевки в ДЗК «Абзаково» (лесная школа);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Calibri" panose="020F0502020204030204" pitchFamily="34" charset="0"/>
              </a:rPr>
              <a:t>Освобождение от родительской платы за оказание  оздоровительных услуг детям дошкольного возраста.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4072" y="3840254"/>
            <a:ext cx="4663156" cy="35698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690560" y="283320"/>
            <a:ext cx="16597080" cy="151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5400" b="1" strike="noStrike" spc="-1">
                <a:solidFill>
                  <a:srgbClr val="FFFFFF"/>
                </a:solidFill>
                <a:latin typeface="Times New Roman"/>
              </a:rPr>
              <a:t>Участники  ГИА – 2025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TextBox 10"/>
          <p:cNvSpPr/>
          <p:nvPr/>
        </p:nvSpPr>
        <p:spPr>
          <a:xfrm>
            <a:off x="0" y="9786960"/>
            <a:ext cx="18287640" cy="5543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 dirty="0">
                <a:solidFill>
                  <a:srgbClr val="002060"/>
                </a:solidFill>
                <a:latin typeface="Calibri" panose="020F0502020204030204" pitchFamily="34" charset="0"/>
              </a:rPr>
              <a:t>Управление образования администрации города Магнитогорска</a:t>
            </a:r>
            <a:endParaRPr lang="ru-RU" sz="27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ldNum" idx="14"/>
          </p:nvPr>
        </p:nvSpPr>
        <p:spPr>
          <a:xfrm>
            <a:off x="17835480" y="9856080"/>
            <a:ext cx="452160" cy="430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8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240B50F-B75F-4BA0-95E8-576BD61EC90D}" type="slidenum">
              <a:rPr lang="ru-RU" sz="1800" b="0" strike="noStrike" spc="-1">
                <a:solidFill>
                  <a:srgbClr val="898989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5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Прямоугольник 7"/>
          <p:cNvSpPr/>
          <p:nvPr/>
        </p:nvSpPr>
        <p:spPr>
          <a:xfrm>
            <a:off x="0" y="0"/>
            <a:ext cx="18287640" cy="1714320"/>
          </a:xfrm>
          <a:prstGeom prst="rect">
            <a:avLst/>
          </a:prstGeom>
          <a:solidFill>
            <a:srgbClr val="073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162" name="Рисунок 5"/>
          <p:cNvPicPr/>
          <p:nvPr/>
        </p:nvPicPr>
        <p:blipFill>
          <a:blip r:embed="rId3"/>
          <a:stretch/>
        </p:blipFill>
        <p:spPr>
          <a:xfrm>
            <a:off x="0" y="4680"/>
            <a:ext cx="3504960" cy="1690560"/>
          </a:xfrm>
          <a:prstGeom prst="rect">
            <a:avLst/>
          </a:prstGeom>
          <a:ln w="0">
            <a:noFill/>
          </a:ln>
        </p:spPr>
      </p:pic>
      <p:sp>
        <p:nvSpPr>
          <p:cNvPr id="163" name="Прямоугольник 14"/>
          <p:cNvSpPr/>
          <p:nvPr/>
        </p:nvSpPr>
        <p:spPr>
          <a:xfrm>
            <a:off x="7566024" y="357120"/>
            <a:ext cx="6303072" cy="830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ПОДГОТОВКА ЛАГЕРЕЙ</a:t>
            </a:r>
            <a:endParaRPr lang="ru-RU" sz="48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4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圆角矩形 55"/>
          <p:cNvSpPr/>
          <p:nvPr/>
        </p:nvSpPr>
        <p:spPr>
          <a:xfrm flipH="1">
            <a:off x="500040" y="4143240"/>
            <a:ext cx="4785840" cy="98496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E0E0E0"/>
              </a:gs>
            </a:gsLst>
            <a:lin ang="5400000"/>
          </a:gradFill>
          <a:ln w="25400">
            <a:noFill/>
          </a:ln>
          <a:effectLst>
            <a:outerShdw blurRad="380880" dist="254025" dir="10261895" algn="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FFFFFF"/>
              </a:solidFill>
              <a:latin typeface="Calibri"/>
              <a:ea typeface="宋体"/>
            </a:endParaRPr>
          </a:p>
        </p:txBody>
      </p:sp>
      <p:sp>
        <p:nvSpPr>
          <p:cNvPr id="166" name="圆角矩形 55"/>
          <p:cNvSpPr/>
          <p:nvPr/>
        </p:nvSpPr>
        <p:spPr>
          <a:xfrm flipH="1">
            <a:off x="499320" y="7000920"/>
            <a:ext cx="4857480" cy="95256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E0E0E0"/>
              </a:gs>
            </a:gsLst>
            <a:lin ang="5400000"/>
          </a:gradFill>
          <a:ln w="25400">
            <a:noFill/>
          </a:ln>
          <a:effectLst>
            <a:outerShdw blurRad="380880" dist="254025" dir="10261895" algn="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FFFFFF"/>
              </a:solidFill>
              <a:latin typeface="Calibri"/>
              <a:ea typeface="宋体"/>
            </a:endParaRPr>
          </a:p>
        </p:txBody>
      </p:sp>
      <p:sp>
        <p:nvSpPr>
          <p:cNvPr id="167" name="圆角矩形 55"/>
          <p:cNvSpPr/>
          <p:nvPr/>
        </p:nvSpPr>
        <p:spPr>
          <a:xfrm flipH="1">
            <a:off x="12455640" y="8167680"/>
            <a:ext cx="5214600" cy="10076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E0E0E0"/>
              </a:gs>
            </a:gsLst>
            <a:lin ang="5400000"/>
          </a:gradFill>
          <a:ln w="25400">
            <a:noFill/>
          </a:ln>
          <a:effectLst>
            <a:outerShdw blurRad="380880" dist="254025" dir="10261895" algn="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solidFill>
                <a:srgbClr val="FFFFFF"/>
              </a:solidFill>
              <a:latin typeface="Calibri"/>
              <a:ea typeface="宋体"/>
            </a:endParaRPr>
          </a:p>
        </p:txBody>
      </p:sp>
      <p:sp>
        <p:nvSpPr>
          <p:cNvPr id="168" name="圆角矩形 55"/>
          <p:cNvSpPr/>
          <p:nvPr/>
        </p:nvSpPr>
        <p:spPr>
          <a:xfrm flipH="1">
            <a:off x="12445560" y="5429160"/>
            <a:ext cx="5199120" cy="10796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E0E0E0"/>
              </a:gs>
            </a:gsLst>
            <a:lin ang="5400000"/>
          </a:gradFill>
          <a:ln w="25400">
            <a:noFill/>
          </a:ln>
          <a:effectLst>
            <a:outerShdw blurRad="380880" dist="254025" dir="10261895" algn="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solidFill>
                <a:srgbClr val="FFFFFF"/>
              </a:solidFill>
              <a:latin typeface="Calibri"/>
              <a:ea typeface="宋体"/>
            </a:endParaRPr>
          </a:p>
        </p:txBody>
      </p:sp>
      <p:sp>
        <p:nvSpPr>
          <p:cNvPr id="169" name="圆角矩形 55"/>
          <p:cNvSpPr/>
          <p:nvPr/>
        </p:nvSpPr>
        <p:spPr>
          <a:xfrm flipH="1">
            <a:off x="12429360" y="2714760"/>
            <a:ext cx="5214600" cy="10692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E0E0E0"/>
              </a:gs>
            </a:gsLst>
            <a:lin ang="5400000"/>
          </a:gradFill>
          <a:ln w="25400">
            <a:noFill/>
          </a:ln>
          <a:effectLst>
            <a:outerShdw blurRad="380880" dist="254025" dir="10261895" algn="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solidFill>
                <a:srgbClr val="FFFFFF"/>
              </a:solidFill>
              <a:latin typeface="Calibri"/>
              <a:ea typeface="宋体"/>
            </a:endParaRPr>
          </a:p>
        </p:txBody>
      </p:sp>
      <p:grpSp>
        <p:nvGrpSpPr>
          <p:cNvPr id="170" name="Group 51"/>
          <p:cNvGrpSpPr/>
          <p:nvPr/>
        </p:nvGrpSpPr>
        <p:grpSpPr>
          <a:xfrm>
            <a:off x="5572080" y="2214720"/>
            <a:ext cx="6286320" cy="7357680"/>
            <a:chOff x="5572080" y="2214720"/>
            <a:chExt cx="6286320" cy="7357680"/>
          </a:xfrm>
        </p:grpSpPr>
        <p:sp>
          <p:nvSpPr>
            <p:cNvPr id="171" name="网chenying0907出品 10"/>
            <p:cNvSpPr/>
            <p:nvPr/>
          </p:nvSpPr>
          <p:spPr>
            <a:xfrm>
              <a:off x="5572080" y="2214720"/>
              <a:ext cx="6286320" cy="7357680"/>
            </a:xfrm>
            <a:custGeom>
              <a:avLst/>
              <a:gdLst>
                <a:gd name="textAreaLeft" fmla="*/ 0 w 6286320"/>
                <a:gd name="textAreaRight" fmla="*/ 6286680 w 6286320"/>
                <a:gd name="textAreaTop" fmla="*/ 0 h 7357680"/>
                <a:gd name="textAreaBottom" fmla="*/ 7358040 h 7357680"/>
              </a:gdLst>
              <a:ahLst/>
              <a:cxnLst/>
              <a:rect l="textAreaLeft" t="textAreaTop" r="textAreaRight" b="textAreaBottom"/>
              <a:pathLst>
                <a:path w="680" h="794">
                  <a:moveTo>
                    <a:pt x="376" y="462"/>
                  </a:moveTo>
                  <a:cubicBezTo>
                    <a:pt x="400" y="462"/>
                    <a:pt x="421" y="449"/>
                    <a:pt x="432" y="430"/>
                  </a:cubicBezTo>
                  <a:cubicBezTo>
                    <a:pt x="432" y="430"/>
                    <a:pt x="439" y="417"/>
                    <a:pt x="445" y="417"/>
                  </a:cubicBezTo>
                  <a:cubicBezTo>
                    <a:pt x="461" y="417"/>
                    <a:pt x="461" y="417"/>
                    <a:pt x="461" y="417"/>
                  </a:cubicBezTo>
                  <a:cubicBezTo>
                    <a:pt x="468" y="417"/>
                    <a:pt x="472" y="434"/>
                    <a:pt x="472" y="434"/>
                  </a:cubicBezTo>
                  <a:cubicBezTo>
                    <a:pt x="487" y="475"/>
                    <a:pt x="527" y="504"/>
                    <a:pt x="573" y="504"/>
                  </a:cubicBezTo>
                  <a:cubicBezTo>
                    <a:pt x="632" y="504"/>
                    <a:pt x="680" y="456"/>
                    <a:pt x="680" y="397"/>
                  </a:cubicBezTo>
                  <a:cubicBezTo>
                    <a:pt x="680" y="338"/>
                    <a:pt x="632" y="290"/>
                    <a:pt x="573" y="290"/>
                  </a:cubicBezTo>
                  <a:cubicBezTo>
                    <a:pt x="527" y="290"/>
                    <a:pt x="487" y="319"/>
                    <a:pt x="472" y="361"/>
                  </a:cubicBezTo>
                  <a:cubicBezTo>
                    <a:pt x="472" y="361"/>
                    <a:pt x="468" y="377"/>
                    <a:pt x="461" y="377"/>
                  </a:cubicBezTo>
                  <a:cubicBezTo>
                    <a:pt x="445" y="377"/>
                    <a:pt x="445" y="377"/>
                    <a:pt x="445" y="377"/>
                  </a:cubicBezTo>
                  <a:cubicBezTo>
                    <a:pt x="439" y="377"/>
                    <a:pt x="432" y="365"/>
                    <a:pt x="432" y="365"/>
                  </a:cubicBezTo>
                  <a:cubicBezTo>
                    <a:pt x="421" y="345"/>
                    <a:pt x="400" y="332"/>
                    <a:pt x="376" y="332"/>
                  </a:cubicBezTo>
                  <a:cubicBezTo>
                    <a:pt x="369" y="332"/>
                    <a:pt x="362" y="334"/>
                    <a:pt x="355" y="336"/>
                  </a:cubicBezTo>
                  <a:cubicBezTo>
                    <a:pt x="340" y="307"/>
                    <a:pt x="340" y="307"/>
                    <a:pt x="340" y="307"/>
                  </a:cubicBezTo>
                  <a:cubicBezTo>
                    <a:pt x="358" y="295"/>
                    <a:pt x="369" y="276"/>
                    <a:pt x="369" y="253"/>
                  </a:cubicBezTo>
                  <a:cubicBezTo>
                    <a:pt x="369" y="231"/>
                    <a:pt x="358" y="211"/>
                    <a:pt x="341" y="199"/>
                  </a:cubicBezTo>
                  <a:cubicBezTo>
                    <a:pt x="356" y="169"/>
                    <a:pt x="356" y="169"/>
                    <a:pt x="356" y="169"/>
                  </a:cubicBezTo>
                  <a:cubicBezTo>
                    <a:pt x="362" y="171"/>
                    <a:pt x="369" y="172"/>
                    <a:pt x="376" y="172"/>
                  </a:cubicBezTo>
                  <a:cubicBezTo>
                    <a:pt x="400" y="172"/>
                    <a:pt x="421" y="160"/>
                    <a:pt x="432" y="140"/>
                  </a:cubicBezTo>
                  <a:cubicBezTo>
                    <a:pt x="432" y="140"/>
                    <a:pt x="439" y="128"/>
                    <a:pt x="445" y="128"/>
                  </a:cubicBezTo>
                  <a:cubicBezTo>
                    <a:pt x="461" y="128"/>
                    <a:pt x="461" y="128"/>
                    <a:pt x="461" y="128"/>
                  </a:cubicBezTo>
                  <a:cubicBezTo>
                    <a:pt x="468" y="128"/>
                    <a:pt x="472" y="144"/>
                    <a:pt x="472" y="144"/>
                  </a:cubicBezTo>
                  <a:cubicBezTo>
                    <a:pt x="487" y="185"/>
                    <a:pt x="527" y="215"/>
                    <a:pt x="573" y="215"/>
                  </a:cubicBezTo>
                  <a:cubicBezTo>
                    <a:pt x="632" y="215"/>
                    <a:pt x="680" y="167"/>
                    <a:pt x="680" y="107"/>
                  </a:cubicBezTo>
                  <a:cubicBezTo>
                    <a:pt x="680" y="48"/>
                    <a:pt x="632" y="0"/>
                    <a:pt x="573" y="0"/>
                  </a:cubicBezTo>
                  <a:cubicBezTo>
                    <a:pt x="527" y="0"/>
                    <a:pt x="487" y="30"/>
                    <a:pt x="472" y="71"/>
                  </a:cubicBezTo>
                  <a:cubicBezTo>
                    <a:pt x="472" y="71"/>
                    <a:pt x="468" y="87"/>
                    <a:pt x="461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39" y="87"/>
                    <a:pt x="432" y="75"/>
                    <a:pt x="432" y="75"/>
                  </a:cubicBezTo>
                  <a:cubicBezTo>
                    <a:pt x="421" y="55"/>
                    <a:pt x="400" y="42"/>
                    <a:pt x="376" y="42"/>
                  </a:cubicBezTo>
                  <a:cubicBezTo>
                    <a:pt x="340" y="42"/>
                    <a:pt x="311" y="72"/>
                    <a:pt x="311" y="107"/>
                  </a:cubicBezTo>
                  <a:cubicBezTo>
                    <a:pt x="311" y="130"/>
                    <a:pt x="322" y="150"/>
                    <a:pt x="340" y="162"/>
                  </a:cubicBezTo>
                  <a:cubicBezTo>
                    <a:pt x="325" y="191"/>
                    <a:pt x="325" y="191"/>
                    <a:pt x="325" y="191"/>
                  </a:cubicBezTo>
                  <a:cubicBezTo>
                    <a:pt x="318" y="189"/>
                    <a:pt x="311" y="188"/>
                    <a:pt x="304" y="188"/>
                  </a:cubicBezTo>
                  <a:cubicBezTo>
                    <a:pt x="280" y="188"/>
                    <a:pt x="259" y="201"/>
                    <a:pt x="248" y="220"/>
                  </a:cubicBezTo>
                  <a:cubicBezTo>
                    <a:pt x="248" y="220"/>
                    <a:pt x="242" y="233"/>
                    <a:pt x="235" y="233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12" y="233"/>
                    <a:pt x="208" y="216"/>
                    <a:pt x="208" y="216"/>
                  </a:cubicBezTo>
                  <a:cubicBezTo>
                    <a:pt x="193" y="175"/>
                    <a:pt x="154" y="146"/>
                    <a:pt x="107" y="146"/>
                  </a:cubicBezTo>
                  <a:cubicBezTo>
                    <a:pt x="48" y="146"/>
                    <a:pt x="0" y="194"/>
                    <a:pt x="0" y="253"/>
                  </a:cubicBezTo>
                  <a:cubicBezTo>
                    <a:pt x="0" y="312"/>
                    <a:pt x="48" y="360"/>
                    <a:pt x="107" y="360"/>
                  </a:cubicBezTo>
                  <a:cubicBezTo>
                    <a:pt x="154" y="360"/>
                    <a:pt x="193" y="331"/>
                    <a:pt x="208" y="290"/>
                  </a:cubicBezTo>
                  <a:cubicBezTo>
                    <a:pt x="208" y="290"/>
                    <a:pt x="212" y="273"/>
                    <a:pt x="219" y="273"/>
                  </a:cubicBezTo>
                  <a:cubicBezTo>
                    <a:pt x="235" y="273"/>
                    <a:pt x="235" y="273"/>
                    <a:pt x="235" y="273"/>
                  </a:cubicBezTo>
                  <a:cubicBezTo>
                    <a:pt x="242" y="273"/>
                    <a:pt x="248" y="286"/>
                    <a:pt x="248" y="286"/>
                  </a:cubicBezTo>
                  <a:cubicBezTo>
                    <a:pt x="259" y="305"/>
                    <a:pt x="280" y="318"/>
                    <a:pt x="304" y="318"/>
                  </a:cubicBezTo>
                  <a:cubicBezTo>
                    <a:pt x="311" y="318"/>
                    <a:pt x="318" y="317"/>
                    <a:pt x="324" y="315"/>
                  </a:cubicBezTo>
                  <a:cubicBezTo>
                    <a:pt x="339" y="344"/>
                    <a:pt x="339" y="344"/>
                    <a:pt x="339" y="344"/>
                  </a:cubicBezTo>
                  <a:cubicBezTo>
                    <a:pt x="322" y="356"/>
                    <a:pt x="311" y="375"/>
                    <a:pt x="311" y="397"/>
                  </a:cubicBezTo>
                  <a:cubicBezTo>
                    <a:pt x="311" y="420"/>
                    <a:pt x="322" y="440"/>
                    <a:pt x="340" y="451"/>
                  </a:cubicBezTo>
                  <a:cubicBezTo>
                    <a:pt x="325" y="481"/>
                    <a:pt x="325" y="481"/>
                    <a:pt x="325" y="481"/>
                  </a:cubicBezTo>
                  <a:cubicBezTo>
                    <a:pt x="318" y="479"/>
                    <a:pt x="311" y="477"/>
                    <a:pt x="304" y="477"/>
                  </a:cubicBezTo>
                  <a:cubicBezTo>
                    <a:pt x="280" y="477"/>
                    <a:pt x="259" y="490"/>
                    <a:pt x="248" y="510"/>
                  </a:cubicBezTo>
                  <a:cubicBezTo>
                    <a:pt x="248" y="510"/>
                    <a:pt x="242" y="522"/>
                    <a:pt x="235" y="522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12" y="522"/>
                    <a:pt x="208" y="506"/>
                    <a:pt x="208" y="506"/>
                  </a:cubicBezTo>
                  <a:cubicBezTo>
                    <a:pt x="193" y="464"/>
                    <a:pt x="154" y="435"/>
                    <a:pt x="107" y="435"/>
                  </a:cubicBezTo>
                  <a:cubicBezTo>
                    <a:pt x="48" y="435"/>
                    <a:pt x="0" y="483"/>
                    <a:pt x="0" y="542"/>
                  </a:cubicBezTo>
                  <a:cubicBezTo>
                    <a:pt x="0" y="602"/>
                    <a:pt x="48" y="649"/>
                    <a:pt x="107" y="649"/>
                  </a:cubicBezTo>
                  <a:cubicBezTo>
                    <a:pt x="154" y="649"/>
                    <a:pt x="193" y="620"/>
                    <a:pt x="208" y="579"/>
                  </a:cubicBezTo>
                  <a:cubicBezTo>
                    <a:pt x="208" y="579"/>
                    <a:pt x="212" y="562"/>
                    <a:pt x="219" y="562"/>
                  </a:cubicBezTo>
                  <a:cubicBezTo>
                    <a:pt x="235" y="562"/>
                    <a:pt x="235" y="562"/>
                    <a:pt x="235" y="562"/>
                  </a:cubicBezTo>
                  <a:cubicBezTo>
                    <a:pt x="242" y="562"/>
                    <a:pt x="248" y="575"/>
                    <a:pt x="248" y="575"/>
                  </a:cubicBezTo>
                  <a:cubicBezTo>
                    <a:pt x="259" y="594"/>
                    <a:pt x="280" y="607"/>
                    <a:pt x="304" y="607"/>
                  </a:cubicBezTo>
                  <a:cubicBezTo>
                    <a:pt x="311" y="607"/>
                    <a:pt x="318" y="606"/>
                    <a:pt x="324" y="604"/>
                  </a:cubicBezTo>
                  <a:cubicBezTo>
                    <a:pt x="339" y="633"/>
                    <a:pt x="339" y="633"/>
                    <a:pt x="339" y="633"/>
                  </a:cubicBezTo>
                  <a:cubicBezTo>
                    <a:pt x="322" y="645"/>
                    <a:pt x="311" y="665"/>
                    <a:pt x="311" y="687"/>
                  </a:cubicBezTo>
                  <a:cubicBezTo>
                    <a:pt x="311" y="723"/>
                    <a:pt x="340" y="752"/>
                    <a:pt x="376" y="752"/>
                  </a:cubicBezTo>
                  <a:cubicBezTo>
                    <a:pt x="400" y="752"/>
                    <a:pt x="421" y="739"/>
                    <a:pt x="432" y="719"/>
                  </a:cubicBezTo>
                  <a:cubicBezTo>
                    <a:pt x="432" y="719"/>
                    <a:pt x="439" y="707"/>
                    <a:pt x="445" y="707"/>
                  </a:cubicBezTo>
                  <a:cubicBezTo>
                    <a:pt x="461" y="707"/>
                    <a:pt x="461" y="707"/>
                    <a:pt x="461" y="707"/>
                  </a:cubicBezTo>
                  <a:cubicBezTo>
                    <a:pt x="468" y="707"/>
                    <a:pt x="472" y="723"/>
                    <a:pt x="472" y="723"/>
                  </a:cubicBezTo>
                  <a:cubicBezTo>
                    <a:pt x="487" y="764"/>
                    <a:pt x="527" y="794"/>
                    <a:pt x="573" y="794"/>
                  </a:cubicBezTo>
                  <a:cubicBezTo>
                    <a:pt x="632" y="794"/>
                    <a:pt x="680" y="746"/>
                    <a:pt x="680" y="687"/>
                  </a:cubicBezTo>
                  <a:cubicBezTo>
                    <a:pt x="680" y="628"/>
                    <a:pt x="632" y="580"/>
                    <a:pt x="573" y="580"/>
                  </a:cubicBezTo>
                  <a:cubicBezTo>
                    <a:pt x="527" y="580"/>
                    <a:pt x="487" y="609"/>
                    <a:pt x="472" y="650"/>
                  </a:cubicBezTo>
                  <a:cubicBezTo>
                    <a:pt x="472" y="650"/>
                    <a:pt x="468" y="667"/>
                    <a:pt x="461" y="667"/>
                  </a:cubicBezTo>
                  <a:cubicBezTo>
                    <a:pt x="445" y="667"/>
                    <a:pt x="445" y="667"/>
                    <a:pt x="445" y="667"/>
                  </a:cubicBezTo>
                  <a:cubicBezTo>
                    <a:pt x="439" y="667"/>
                    <a:pt x="432" y="654"/>
                    <a:pt x="432" y="654"/>
                  </a:cubicBezTo>
                  <a:cubicBezTo>
                    <a:pt x="421" y="635"/>
                    <a:pt x="400" y="622"/>
                    <a:pt x="376" y="622"/>
                  </a:cubicBezTo>
                  <a:cubicBezTo>
                    <a:pt x="369" y="622"/>
                    <a:pt x="361" y="623"/>
                    <a:pt x="355" y="625"/>
                  </a:cubicBezTo>
                  <a:cubicBezTo>
                    <a:pt x="340" y="596"/>
                    <a:pt x="340" y="596"/>
                    <a:pt x="340" y="596"/>
                  </a:cubicBezTo>
                  <a:cubicBezTo>
                    <a:pt x="358" y="585"/>
                    <a:pt x="369" y="565"/>
                    <a:pt x="369" y="542"/>
                  </a:cubicBezTo>
                  <a:cubicBezTo>
                    <a:pt x="369" y="520"/>
                    <a:pt x="358" y="500"/>
                    <a:pt x="341" y="489"/>
                  </a:cubicBezTo>
                  <a:cubicBezTo>
                    <a:pt x="356" y="459"/>
                    <a:pt x="356" y="459"/>
                    <a:pt x="356" y="459"/>
                  </a:cubicBezTo>
                  <a:cubicBezTo>
                    <a:pt x="362" y="461"/>
                    <a:pt x="369" y="462"/>
                    <a:pt x="376" y="462"/>
                  </a:cubicBezTo>
                  <a:close/>
                </a:path>
              </a:pathLst>
            </a:custGeom>
            <a:gradFill rotWithShape="0">
              <a:gsLst>
                <a:gs pos="0">
                  <a:srgbClr val="D0CFCC"/>
                </a:gs>
                <a:gs pos="100000">
                  <a:srgbClr val="D9D9D9"/>
                </a:gs>
              </a:gsLst>
              <a:lin ang="10800000"/>
            </a:gradFill>
            <a:ln w="9525">
              <a:solidFill>
                <a:srgbClr val="FFFFFF"/>
              </a:solidFill>
              <a:round/>
            </a:ln>
            <a:effectLst>
              <a:outerShdw blurRad="279360" dist="254049" dir="2700000" algn="tl" rotWithShape="0">
                <a:srgbClr val="000000">
                  <a:alpha val="2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2" name="网chenying0907出品 10"/>
            <p:cNvSpPr/>
            <p:nvPr/>
          </p:nvSpPr>
          <p:spPr>
            <a:xfrm>
              <a:off x="8589240" y="2742480"/>
              <a:ext cx="913320" cy="916920"/>
            </a:xfrm>
            <a:prstGeom prst="ellipse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95B3D7"/>
                </a:gs>
              </a:gsLst>
              <a:lin ang="2700000"/>
            </a:gradFill>
            <a:ln w="28575">
              <a:solidFill>
                <a:srgbClr val="4F81BD"/>
              </a:solidFill>
              <a:round/>
            </a:ln>
            <a:effectLst>
              <a:outerShdw blurRad="228600" dist="101314" dir="27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3" name="网chenying0907出品 10"/>
            <p:cNvSpPr/>
            <p:nvPr/>
          </p:nvSpPr>
          <p:spPr>
            <a:xfrm>
              <a:off x="8589240" y="5434920"/>
              <a:ext cx="913320" cy="916920"/>
            </a:xfrm>
            <a:prstGeom prst="ellipse">
              <a:avLst/>
            </a:prstGeom>
            <a:gradFill rotWithShape="0">
              <a:gsLst>
                <a:gs pos="0">
                  <a:srgbClr val="9BBB59"/>
                </a:gs>
                <a:gs pos="100000">
                  <a:srgbClr val="C3D69B"/>
                </a:gs>
              </a:gsLst>
              <a:lin ang="2700000"/>
            </a:gradFill>
            <a:ln w="28575">
              <a:solidFill>
                <a:srgbClr val="9BBB59"/>
              </a:solidFill>
              <a:round/>
            </a:ln>
            <a:effectLst>
              <a:outerShdw blurRad="228600" dist="101314" dir="27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4" name="网chenying0907出品 10"/>
            <p:cNvSpPr/>
            <p:nvPr/>
          </p:nvSpPr>
          <p:spPr>
            <a:xfrm>
              <a:off x="8589240" y="8127360"/>
              <a:ext cx="913320" cy="916920"/>
            </a:xfrm>
            <a:prstGeom prst="ellipse">
              <a:avLst/>
            </a:prstGeom>
            <a:gradFill rotWithShape="0">
              <a:gsLst>
                <a:gs pos="0">
                  <a:srgbClr val="4BACC6"/>
                </a:gs>
                <a:gs pos="100000">
                  <a:srgbClr val="93CDDD"/>
                </a:gs>
              </a:gsLst>
              <a:lin ang="2700000"/>
            </a:gradFill>
            <a:ln w="28575">
              <a:solidFill>
                <a:srgbClr val="4BACC6"/>
              </a:solidFill>
              <a:round/>
            </a:ln>
            <a:effectLst>
              <a:outerShdw blurRad="228600" dist="101314" dir="27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5" name="网chenying0907出品 10"/>
            <p:cNvSpPr/>
            <p:nvPr/>
          </p:nvSpPr>
          <p:spPr>
            <a:xfrm>
              <a:off x="7921800" y="4088880"/>
              <a:ext cx="913320" cy="916920"/>
            </a:xfrm>
            <a:prstGeom prst="ellipse">
              <a:avLst/>
            </a:prstGeom>
            <a:gradFill rotWithShape="0">
              <a:gsLst>
                <a:gs pos="0">
                  <a:srgbClr val="C0504D"/>
                </a:gs>
                <a:gs pos="100000">
                  <a:srgbClr val="D99694"/>
                </a:gs>
              </a:gsLst>
              <a:lin ang="2700000"/>
            </a:gradFill>
            <a:ln w="28575">
              <a:solidFill>
                <a:srgbClr val="C0504D"/>
              </a:solidFill>
              <a:round/>
            </a:ln>
            <a:effectLst>
              <a:outerShdw blurRad="228600" dist="101314" dir="27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6" name="网chenying0907出品 10"/>
            <p:cNvSpPr/>
            <p:nvPr/>
          </p:nvSpPr>
          <p:spPr>
            <a:xfrm>
              <a:off x="7921800" y="6781320"/>
              <a:ext cx="913320" cy="916920"/>
            </a:xfrm>
            <a:prstGeom prst="ellipse">
              <a:avLst/>
            </a:prstGeom>
            <a:gradFill rotWithShape="0">
              <a:gsLst>
                <a:gs pos="0">
                  <a:srgbClr val="8064A2"/>
                </a:gs>
                <a:gs pos="100000">
                  <a:srgbClr val="B3A2C7"/>
                </a:gs>
              </a:gsLst>
              <a:lin ang="2700000"/>
            </a:gradFill>
            <a:ln w="28575">
              <a:solidFill>
                <a:srgbClr val="8064A2"/>
              </a:solidFill>
              <a:round/>
            </a:ln>
            <a:effectLst>
              <a:outerShdw blurRad="228600" dist="101314" dir="27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7" name="网chenying0907出品 60"/>
            <p:cNvSpPr/>
            <p:nvPr/>
          </p:nvSpPr>
          <p:spPr>
            <a:xfrm>
              <a:off x="10110960" y="2432160"/>
              <a:ext cx="1532160" cy="1537920"/>
            </a:xfrm>
            <a:prstGeom prst="ellipse">
              <a:avLst/>
            </a:prstGeom>
            <a:gradFill rotWithShape="0">
              <a:gsLst>
                <a:gs pos="0">
                  <a:srgbClr val="CECAC8"/>
                </a:gs>
                <a:gs pos="100000">
                  <a:srgbClr val="FFFFFF"/>
                </a:gs>
              </a:gsLst>
              <a:lin ang="2700000"/>
            </a:gradFill>
            <a:ln w="41275">
              <a:solidFill>
                <a:srgbClr val="CDCDCD"/>
              </a:solidFill>
              <a:round/>
            </a:ln>
            <a:effectLst>
              <a:outerShdw blurRad="291960" dist="152225" dir="2700000" sx="102000" sy="102000" algn="tl" rotWithShape="0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8" name="网chenying0907出品 60"/>
            <p:cNvSpPr/>
            <p:nvPr/>
          </p:nvSpPr>
          <p:spPr>
            <a:xfrm>
              <a:off x="5815440" y="3778200"/>
              <a:ext cx="1532160" cy="1537920"/>
            </a:xfrm>
            <a:prstGeom prst="ellipse">
              <a:avLst/>
            </a:prstGeom>
            <a:gradFill rotWithShape="0">
              <a:gsLst>
                <a:gs pos="0">
                  <a:srgbClr val="CECAC8"/>
                </a:gs>
                <a:gs pos="100000">
                  <a:srgbClr val="FFFFFF"/>
                </a:gs>
              </a:gsLst>
              <a:lin ang="2700000"/>
            </a:gradFill>
            <a:ln w="41275">
              <a:solidFill>
                <a:srgbClr val="CDCDCD"/>
              </a:solidFill>
              <a:round/>
            </a:ln>
            <a:effectLst>
              <a:outerShdw blurRad="291960" dist="152225" dir="2700000" sx="102000" sy="102000" algn="tl" rotWithShape="0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9" name="网chenying0907出品 60"/>
            <p:cNvSpPr/>
            <p:nvPr/>
          </p:nvSpPr>
          <p:spPr>
            <a:xfrm>
              <a:off x="5800680" y="6520680"/>
              <a:ext cx="1532160" cy="1537920"/>
            </a:xfrm>
            <a:prstGeom prst="ellipse">
              <a:avLst/>
            </a:prstGeom>
            <a:gradFill rotWithShape="0">
              <a:gsLst>
                <a:gs pos="0">
                  <a:srgbClr val="CECAC8"/>
                </a:gs>
                <a:gs pos="100000">
                  <a:srgbClr val="FFFFFF"/>
                </a:gs>
              </a:gsLst>
              <a:lin ang="2700000"/>
            </a:gradFill>
            <a:ln w="41275">
              <a:solidFill>
                <a:srgbClr val="CDCDCD"/>
              </a:solidFill>
              <a:round/>
            </a:ln>
            <a:effectLst>
              <a:outerShdw blurRad="291960" dist="152225" dir="2700000" sx="102000" sy="102000" algn="tl" rotWithShape="0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80" name="网chenying0907出品 60"/>
            <p:cNvSpPr/>
            <p:nvPr/>
          </p:nvSpPr>
          <p:spPr>
            <a:xfrm>
              <a:off x="10100520" y="5137200"/>
              <a:ext cx="1532160" cy="1537920"/>
            </a:xfrm>
            <a:prstGeom prst="ellipse">
              <a:avLst/>
            </a:prstGeom>
            <a:gradFill rotWithShape="0">
              <a:gsLst>
                <a:gs pos="0">
                  <a:srgbClr val="CECAC8"/>
                </a:gs>
                <a:gs pos="100000">
                  <a:srgbClr val="FFFFFF"/>
                </a:gs>
              </a:gsLst>
              <a:lin ang="2700000"/>
            </a:gradFill>
            <a:ln w="41275">
              <a:solidFill>
                <a:srgbClr val="CDCDCD"/>
              </a:solidFill>
              <a:round/>
            </a:ln>
            <a:effectLst>
              <a:outerShdw blurRad="291960" dist="152225" dir="2700000" sx="102000" sy="102000" algn="tl" rotWithShape="0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81" name="网chenying0907出品 60"/>
            <p:cNvSpPr/>
            <p:nvPr/>
          </p:nvSpPr>
          <p:spPr>
            <a:xfrm>
              <a:off x="10106280" y="7842240"/>
              <a:ext cx="1532160" cy="1537920"/>
            </a:xfrm>
            <a:prstGeom prst="ellipse">
              <a:avLst/>
            </a:prstGeom>
            <a:gradFill rotWithShape="0">
              <a:gsLst>
                <a:gs pos="0">
                  <a:srgbClr val="CECAC8"/>
                </a:gs>
                <a:gs pos="100000">
                  <a:srgbClr val="FFFFFF"/>
                </a:gs>
              </a:gsLst>
              <a:lin ang="2700000"/>
            </a:gradFill>
            <a:ln w="41275">
              <a:solidFill>
                <a:srgbClr val="CDCDCD"/>
              </a:solidFill>
              <a:round/>
            </a:ln>
            <a:effectLst>
              <a:outerShdw blurRad="291960" dist="152225" dir="2700000" sx="102000" sy="102000" algn="tl" rotWithShape="0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82" name="网chenying0907出品 18"/>
            <p:cNvSpPr/>
            <p:nvPr/>
          </p:nvSpPr>
          <p:spPr>
            <a:xfrm>
              <a:off x="8718480" y="2786040"/>
              <a:ext cx="748080" cy="75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4400" b="1" strike="noStrike" spc="-1">
                  <a:solidFill>
                    <a:srgbClr val="000000"/>
                  </a:solidFill>
                  <a:latin typeface="Calibri"/>
                </a:rPr>
                <a:t>01</a:t>
              </a:r>
              <a:endParaRPr lang="ru-RU" sz="4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" name="网chenying0907出品 19"/>
            <p:cNvSpPr/>
            <p:nvPr/>
          </p:nvSpPr>
          <p:spPr>
            <a:xfrm>
              <a:off x="8004240" y="4143240"/>
              <a:ext cx="748080" cy="75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4400" b="1" strike="noStrike" spc="-1">
                  <a:solidFill>
                    <a:srgbClr val="000000"/>
                  </a:solidFill>
                  <a:latin typeface="Calibri"/>
                </a:rPr>
                <a:t>02</a:t>
              </a:r>
              <a:endParaRPr lang="ru-RU" sz="4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" name="网chenying0907出品 20"/>
            <p:cNvSpPr/>
            <p:nvPr/>
          </p:nvSpPr>
          <p:spPr>
            <a:xfrm>
              <a:off x="8647200" y="5500800"/>
              <a:ext cx="748080" cy="75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4400" b="1" strike="noStrike" spc="-1">
                  <a:solidFill>
                    <a:srgbClr val="000000"/>
                  </a:solidFill>
                  <a:latin typeface="Calibri"/>
                </a:rPr>
                <a:t>03</a:t>
              </a:r>
              <a:endParaRPr lang="ru-RU" sz="4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" name="网chenying0907出品 21"/>
            <p:cNvSpPr/>
            <p:nvPr/>
          </p:nvSpPr>
          <p:spPr>
            <a:xfrm>
              <a:off x="8004240" y="6858000"/>
              <a:ext cx="748080" cy="75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4400" b="1" strike="noStrike" spc="-1">
                  <a:solidFill>
                    <a:srgbClr val="000000"/>
                  </a:solidFill>
                  <a:latin typeface="Calibri"/>
                </a:rPr>
                <a:t>04</a:t>
              </a:r>
              <a:endParaRPr lang="ru-RU" sz="4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" name="网chenying0907出品 22"/>
            <p:cNvSpPr/>
            <p:nvPr/>
          </p:nvSpPr>
          <p:spPr>
            <a:xfrm>
              <a:off x="8718480" y="8215200"/>
              <a:ext cx="748080" cy="75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4400" b="1" strike="noStrike" spc="-1">
                  <a:solidFill>
                    <a:srgbClr val="000000"/>
                  </a:solidFill>
                  <a:latin typeface="Calibri"/>
                </a:rPr>
                <a:t>05</a:t>
              </a:r>
              <a:endParaRPr lang="ru-RU" sz="4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" name="AutoShape 144"/>
            <p:cNvSpPr/>
            <p:nvPr/>
          </p:nvSpPr>
          <p:spPr>
            <a:xfrm>
              <a:off x="6772320" y="7289640"/>
              <a:ext cx="87480" cy="22320"/>
            </a:xfrm>
            <a:custGeom>
              <a:avLst/>
              <a:gdLst>
                <a:gd name="textAreaLeft" fmla="*/ 0 w 87480"/>
                <a:gd name="textAreaRight" fmla="*/ 87840 w 87480"/>
                <a:gd name="textAreaTop" fmla="*/ 0 h 22320"/>
                <a:gd name="textAreaBottom" fmla="*/ 22680 h 2232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tx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9080" tIns="11160" rIns="19080" bIns="1116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100" b="0" strike="noStrike" spc="-1">
                <a:solidFill>
                  <a:srgbClr val="FFFFFF"/>
                </a:solidFill>
                <a:latin typeface="Gill Sans"/>
              </a:endParaRPr>
            </a:p>
          </p:txBody>
        </p:sp>
      </p:grpSp>
      <p:sp>
        <p:nvSpPr>
          <p:cNvPr id="188" name="Прямоугольник 40"/>
          <p:cNvSpPr/>
          <p:nvPr/>
        </p:nvSpPr>
        <p:spPr>
          <a:xfrm>
            <a:off x="12456360" y="8214120"/>
            <a:ext cx="5000400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C00000"/>
                </a:solidFill>
                <a:latin typeface="Calibri" panose="020F0502020204030204" pitchFamily="34" charset="0"/>
              </a:rPr>
              <a:t>Создание условий пребывания детей</a:t>
            </a:r>
            <a:endParaRPr lang="ru-RU" sz="26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" name="Прямоугольник 41"/>
          <p:cNvSpPr/>
          <p:nvPr/>
        </p:nvSpPr>
        <p:spPr>
          <a:xfrm>
            <a:off x="12481200" y="2727360"/>
            <a:ext cx="4663440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C00000"/>
                </a:solidFill>
                <a:latin typeface="Calibri" panose="020F0502020204030204" pitchFamily="34" charset="0"/>
              </a:rPr>
              <a:t>Обеспечение </a:t>
            </a:r>
            <a:endParaRPr lang="ru-RU" sz="26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C00000"/>
                </a:solidFill>
                <a:latin typeface="Calibri" panose="020F0502020204030204" pitchFamily="34" charset="0"/>
              </a:rPr>
              <a:t>комплексной безопасности</a:t>
            </a:r>
            <a:endParaRPr lang="ru-RU" sz="26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0" name="Прямоугольник 42"/>
          <p:cNvSpPr/>
          <p:nvPr/>
        </p:nvSpPr>
        <p:spPr>
          <a:xfrm>
            <a:off x="642960" y="4111560"/>
            <a:ext cx="4671000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Tahoma"/>
              </a:rPr>
              <a:t>Создание </a:t>
            </a:r>
            <a:endParaRPr lang="ru-RU" sz="26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Tahoma"/>
              </a:rPr>
              <a:t>медико-санитарных условий</a:t>
            </a:r>
            <a:endParaRPr lang="ru-RU" sz="26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1" name="Прямоугольник 43"/>
          <p:cNvSpPr/>
          <p:nvPr/>
        </p:nvSpPr>
        <p:spPr>
          <a:xfrm>
            <a:off x="749520" y="6994080"/>
            <a:ext cx="4250880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C00000"/>
                </a:solidFill>
                <a:latin typeface="Calibri" panose="020F0502020204030204" pitchFamily="34" charset="0"/>
              </a:rPr>
              <a:t>Проведение </a:t>
            </a:r>
            <a:endParaRPr lang="ru-RU" sz="26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600" b="1" strike="noStrike" spc="-1" dirty="0" err="1">
                <a:solidFill>
                  <a:srgbClr val="C00000"/>
                </a:solidFill>
                <a:latin typeface="Calibri" panose="020F0502020204030204" pitchFamily="34" charset="0"/>
              </a:rPr>
              <a:t>акарицидной</a:t>
            </a:r>
            <a:r>
              <a:rPr lang="ru-RU" sz="2600" b="1" strike="noStrike" spc="-1" dirty="0">
                <a:solidFill>
                  <a:srgbClr val="C00000"/>
                </a:solidFill>
                <a:latin typeface="Calibri" panose="020F0502020204030204" pitchFamily="34" charset="0"/>
              </a:rPr>
              <a:t> обработки</a:t>
            </a:r>
            <a:endParaRPr lang="ru-RU" sz="26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2" name="Прямоугольник 44"/>
          <p:cNvSpPr/>
          <p:nvPr/>
        </p:nvSpPr>
        <p:spPr>
          <a:xfrm>
            <a:off x="12426480" y="5429160"/>
            <a:ext cx="5285880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Tahoma"/>
              </a:rPr>
              <a:t>Создание </a:t>
            </a:r>
            <a:endParaRPr lang="ru-RU" sz="26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Tahoma"/>
              </a:rPr>
              <a:t>кадрово-педагогических условий</a:t>
            </a:r>
            <a:endParaRPr lang="ru-RU" sz="26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3" name="Freeform 35"/>
          <p:cNvSpPr/>
          <p:nvPr/>
        </p:nvSpPr>
        <p:spPr>
          <a:xfrm flipH="1">
            <a:off x="10501200" y="2643120"/>
            <a:ext cx="785520" cy="1071360"/>
          </a:xfrm>
          <a:custGeom>
            <a:avLst/>
            <a:gdLst>
              <a:gd name="textAreaLeft" fmla="*/ 360 w 785520"/>
              <a:gd name="textAreaRight" fmla="*/ 786240 w 785520"/>
              <a:gd name="textAreaTop" fmla="*/ 0 h 1071360"/>
              <a:gd name="textAreaBottom" fmla="*/ 1071720 h 1071360"/>
            </a:gdLst>
            <a:ahLst/>
            <a:cxnLst/>
            <a:rect l="textAreaLeft" t="textAreaTop" r="textAreaRight" b="textAreaBottom"/>
            <a:pathLst>
              <a:path w="625" h="852">
                <a:moveTo>
                  <a:pt x="48" y="224"/>
                </a:moveTo>
                <a:cubicBezTo>
                  <a:pt x="48" y="200"/>
                  <a:pt x="59" y="188"/>
                  <a:pt x="82" y="188"/>
                </a:cubicBezTo>
                <a:lnTo>
                  <a:pt x="82" y="138"/>
                </a:lnTo>
                <a:cubicBezTo>
                  <a:pt x="39" y="139"/>
                  <a:pt x="0" y="167"/>
                  <a:pt x="0" y="209"/>
                </a:cubicBezTo>
                <a:lnTo>
                  <a:pt x="0" y="783"/>
                </a:lnTo>
                <a:cubicBezTo>
                  <a:pt x="0" y="818"/>
                  <a:pt x="34" y="852"/>
                  <a:pt x="69" y="852"/>
                </a:cubicBezTo>
                <a:lnTo>
                  <a:pt x="556" y="852"/>
                </a:lnTo>
                <a:cubicBezTo>
                  <a:pt x="591" y="852"/>
                  <a:pt x="625" y="818"/>
                  <a:pt x="625" y="783"/>
                </a:cubicBezTo>
                <a:lnTo>
                  <a:pt x="625" y="209"/>
                </a:lnTo>
                <a:cubicBezTo>
                  <a:pt x="625" y="167"/>
                  <a:pt x="586" y="139"/>
                  <a:pt x="543" y="138"/>
                </a:cubicBezTo>
                <a:lnTo>
                  <a:pt x="543" y="188"/>
                </a:lnTo>
                <a:cubicBezTo>
                  <a:pt x="566" y="188"/>
                  <a:pt x="577" y="200"/>
                  <a:pt x="577" y="224"/>
                </a:cubicBezTo>
                <a:lnTo>
                  <a:pt x="577" y="768"/>
                </a:lnTo>
                <a:cubicBezTo>
                  <a:pt x="577" y="785"/>
                  <a:pt x="570" y="803"/>
                  <a:pt x="554" y="803"/>
                </a:cubicBezTo>
                <a:lnTo>
                  <a:pt x="71" y="803"/>
                </a:lnTo>
                <a:cubicBezTo>
                  <a:pt x="53" y="803"/>
                  <a:pt x="48" y="783"/>
                  <a:pt x="48" y="764"/>
                </a:cubicBezTo>
                <a:lnTo>
                  <a:pt x="48" y="224"/>
                </a:lnTo>
                <a:close/>
                <a:moveTo>
                  <a:pt x="270" y="91"/>
                </a:moveTo>
                <a:cubicBezTo>
                  <a:pt x="270" y="71"/>
                  <a:pt x="289" y="52"/>
                  <a:pt x="309" y="52"/>
                </a:cubicBezTo>
                <a:lnTo>
                  <a:pt x="316" y="52"/>
                </a:lnTo>
                <a:cubicBezTo>
                  <a:pt x="336" y="52"/>
                  <a:pt x="355" y="71"/>
                  <a:pt x="355" y="91"/>
                </a:cubicBezTo>
                <a:lnTo>
                  <a:pt x="355" y="95"/>
                </a:lnTo>
                <a:cubicBezTo>
                  <a:pt x="355" y="117"/>
                  <a:pt x="336" y="136"/>
                  <a:pt x="314" y="136"/>
                </a:cubicBezTo>
                <a:lnTo>
                  <a:pt x="311" y="136"/>
                </a:lnTo>
                <a:cubicBezTo>
                  <a:pt x="289" y="136"/>
                  <a:pt x="270" y="117"/>
                  <a:pt x="270" y="95"/>
                </a:cubicBezTo>
                <a:lnTo>
                  <a:pt x="270" y="91"/>
                </a:lnTo>
                <a:close/>
                <a:moveTo>
                  <a:pt x="218" y="93"/>
                </a:moveTo>
                <a:lnTo>
                  <a:pt x="149" y="93"/>
                </a:lnTo>
                <a:cubicBezTo>
                  <a:pt x="126" y="93"/>
                  <a:pt x="115" y="104"/>
                  <a:pt x="115" y="127"/>
                </a:cubicBezTo>
                <a:lnTo>
                  <a:pt x="115" y="216"/>
                </a:lnTo>
                <a:cubicBezTo>
                  <a:pt x="115" y="231"/>
                  <a:pt x="124" y="246"/>
                  <a:pt x="138" y="246"/>
                </a:cubicBezTo>
                <a:lnTo>
                  <a:pt x="487" y="246"/>
                </a:lnTo>
                <a:cubicBezTo>
                  <a:pt x="501" y="246"/>
                  <a:pt x="510" y="231"/>
                  <a:pt x="510" y="216"/>
                </a:cubicBezTo>
                <a:lnTo>
                  <a:pt x="510" y="127"/>
                </a:lnTo>
                <a:cubicBezTo>
                  <a:pt x="510" y="104"/>
                  <a:pt x="499" y="93"/>
                  <a:pt x="476" y="93"/>
                </a:cubicBezTo>
                <a:lnTo>
                  <a:pt x="407" y="93"/>
                </a:lnTo>
                <a:cubicBezTo>
                  <a:pt x="407" y="45"/>
                  <a:pt x="366" y="0"/>
                  <a:pt x="320" y="0"/>
                </a:cubicBezTo>
                <a:lnTo>
                  <a:pt x="305" y="0"/>
                </a:lnTo>
                <a:cubicBezTo>
                  <a:pt x="259" y="0"/>
                  <a:pt x="218" y="45"/>
                  <a:pt x="218" y="93"/>
                </a:cubicBezTo>
                <a:close/>
                <a:moveTo>
                  <a:pt x="132" y="654"/>
                </a:moveTo>
                <a:cubicBezTo>
                  <a:pt x="132" y="649"/>
                  <a:pt x="133" y="647"/>
                  <a:pt x="138" y="647"/>
                </a:cubicBezTo>
                <a:lnTo>
                  <a:pt x="221" y="647"/>
                </a:lnTo>
                <a:lnTo>
                  <a:pt x="221" y="654"/>
                </a:lnTo>
                <a:cubicBezTo>
                  <a:pt x="221" y="661"/>
                  <a:pt x="186" y="680"/>
                  <a:pt x="180" y="684"/>
                </a:cubicBezTo>
                <a:cubicBezTo>
                  <a:pt x="174" y="679"/>
                  <a:pt x="161" y="667"/>
                  <a:pt x="151" y="667"/>
                </a:cubicBezTo>
                <a:lnTo>
                  <a:pt x="149" y="667"/>
                </a:lnTo>
                <a:cubicBezTo>
                  <a:pt x="144" y="667"/>
                  <a:pt x="136" y="675"/>
                  <a:pt x="136" y="680"/>
                </a:cubicBezTo>
                <a:lnTo>
                  <a:pt x="136" y="682"/>
                </a:lnTo>
                <a:cubicBezTo>
                  <a:pt x="136" y="688"/>
                  <a:pt x="167" y="721"/>
                  <a:pt x="173" y="721"/>
                </a:cubicBezTo>
                <a:lnTo>
                  <a:pt x="175" y="721"/>
                </a:lnTo>
                <a:cubicBezTo>
                  <a:pt x="180" y="721"/>
                  <a:pt x="214" y="693"/>
                  <a:pt x="221" y="688"/>
                </a:cubicBezTo>
                <a:cubicBezTo>
                  <a:pt x="221" y="700"/>
                  <a:pt x="225" y="738"/>
                  <a:pt x="214" y="738"/>
                </a:cubicBezTo>
                <a:lnTo>
                  <a:pt x="138" y="738"/>
                </a:lnTo>
                <a:cubicBezTo>
                  <a:pt x="133" y="738"/>
                  <a:pt x="132" y="737"/>
                  <a:pt x="132" y="732"/>
                </a:cubicBezTo>
                <a:lnTo>
                  <a:pt x="132" y="654"/>
                </a:lnTo>
                <a:close/>
                <a:moveTo>
                  <a:pt x="214" y="760"/>
                </a:moveTo>
                <a:cubicBezTo>
                  <a:pt x="255" y="760"/>
                  <a:pt x="240" y="715"/>
                  <a:pt x="242" y="678"/>
                </a:cubicBezTo>
                <a:cubicBezTo>
                  <a:pt x="243" y="658"/>
                  <a:pt x="292" y="642"/>
                  <a:pt x="296" y="624"/>
                </a:cubicBezTo>
                <a:lnTo>
                  <a:pt x="290" y="624"/>
                </a:lnTo>
                <a:cubicBezTo>
                  <a:pt x="275" y="624"/>
                  <a:pt x="253" y="637"/>
                  <a:pt x="242" y="643"/>
                </a:cubicBezTo>
                <a:cubicBezTo>
                  <a:pt x="237" y="635"/>
                  <a:pt x="232" y="626"/>
                  <a:pt x="218" y="626"/>
                </a:cubicBezTo>
                <a:lnTo>
                  <a:pt x="134" y="626"/>
                </a:lnTo>
                <a:cubicBezTo>
                  <a:pt x="122" y="626"/>
                  <a:pt x="110" y="637"/>
                  <a:pt x="110" y="650"/>
                </a:cubicBezTo>
                <a:lnTo>
                  <a:pt x="110" y="736"/>
                </a:lnTo>
                <a:cubicBezTo>
                  <a:pt x="110" y="750"/>
                  <a:pt x="123" y="760"/>
                  <a:pt x="138" y="760"/>
                </a:cubicBezTo>
                <a:lnTo>
                  <a:pt x="214" y="760"/>
                </a:lnTo>
                <a:close/>
                <a:moveTo>
                  <a:pt x="132" y="341"/>
                </a:moveTo>
                <a:cubicBezTo>
                  <a:pt x="132" y="336"/>
                  <a:pt x="133" y="335"/>
                  <a:pt x="138" y="335"/>
                </a:cubicBezTo>
                <a:lnTo>
                  <a:pt x="214" y="335"/>
                </a:lnTo>
                <a:cubicBezTo>
                  <a:pt x="219" y="335"/>
                  <a:pt x="221" y="336"/>
                  <a:pt x="221" y="341"/>
                </a:cubicBezTo>
                <a:cubicBezTo>
                  <a:pt x="221" y="346"/>
                  <a:pt x="184" y="371"/>
                  <a:pt x="180" y="371"/>
                </a:cubicBezTo>
                <a:cubicBezTo>
                  <a:pt x="175" y="371"/>
                  <a:pt x="164" y="354"/>
                  <a:pt x="151" y="354"/>
                </a:cubicBezTo>
                <a:cubicBezTo>
                  <a:pt x="145" y="354"/>
                  <a:pt x="136" y="361"/>
                  <a:pt x="136" y="367"/>
                </a:cubicBezTo>
                <a:lnTo>
                  <a:pt x="136" y="369"/>
                </a:lnTo>
                <a:cubicBezTo>
                  <a:pt x="136" y="378"/>
                  <a:pt x="166" y="406"/>
                  <a:pt x="173" y="410"/>
                </a:cubicBezTo>
                <a:lnTo>
                  <a:pt x="221" y="376"/>
                </a:lnTo>
                <a:lnTo>
                  <a:pt x="221" y="425"/>
                </a:lnTo>
                <a:lnTo>
                  <a:pt x="132" y="425"/>
                </a:lnTo>
                <a:lnTo>
                  <a:pt x="132" y="341"/>
                </a:lnTo>
                <a:close/>
                <a:moveTo>
                  <a:pt x="240" y="330"/>
                </a:moveTo>
                <a:cubicBezTo>
                  <a:pt x="237" y="319"/>
                  <a:pt x="228" y="313"/>
                  <a:pt x="214" y="313"/>
                </a:cubicBezTo>
                <a:lnTo>
                  <a:pt x="138" y="313"/>
                </a:lnTo>
                <a:cubicBezTo>
                  <a:pt x="123" y="313"/>
                  <a:pt x="110" y="322"/>
                  <a:pt x="110" y="337"/>
                </a:cubicBezTo>
                <a:lnTo>
                  <a:pt x="110" y="423"/>
                </a:lnTo>
                <a:cubicBezTo>
                  <a:pt x="110" y="436"/>
                  <a:pt x="122" y="447"/>
                  <a:pt x="134" y="447"/>
                </a:cubicBezTo>
                <a:lnTo>
                  <a:pt x="218" y="447"/>
                </a:lnTo>
                <a:cubicBezTo>
                  <a:pt x="252" y="447"/>
                  <a:pt x="242" y="393"/>
                  <a:pt x="241" y="359"/>
                </a:cubicBezTo>
                <a:lnTo>
                  <a:pt x="296" y="313"/>
                </a:lnTo>
                <a:cubicBezTo>
                  <a:pt x="296" y="313"/>
                  <a:pt x="292" y="311"/>
                  <a:pt x="292" y="311"/>
                </a:cubicBezTo>
                <a:cubicBezTo>
                  <a:pt x="271" y="311"/>
                  <a:pt x="253" y="329"/>
                  <a:pt x="240" y="330"/>
                </a:cubicBezTo>
                <a:close/>
                <a:moveTo>
                  <a:pt x="132" y="492"/>
                </a:moveTo>
                <a:lnTo>
                  <a:pt x="221" y="492"/>
                </a:lnTo>
                <a:lnTo>
                  <a:pt x="221" y="503"/>
                </a:lnTo>
                <a:lnTo>
                  <a:pt x="180" y="529"/>
                </a:lnTo>
                <a:lnTo>
                  <a:pt x="152" y="508"/>
                </a:lnTo>
                <a:cubicBezTo>
                  <a:pt x="145" y="513"/>
                  <a:pt x="136" y="515"/>
                  <a:pt x="136" y="524"/>
                </a:cubicBezTo>
                <a:cubicBezTo>
                  <a:pt x="136" y="531"/>
                  <a:pt x="167" y="565"/>
                  <a:pt x="173" y="565"/>
                </a:cubicBezTo>
                <a:cubicBezTo>
                  <a:pt x="183" y="565"/>
                  <a:pt x="209" y="536"/>
                  <a:pt x="221" y="533"/>
                </a:cubicBezTo>
                <a:lnTo>
                  <a:pt x="221" y="581"/>
                </a:lnTo>
                <a:lnTo>
                  <a:pt x="132" y="581"/>
                </a:lnTo>
                <a:lnTo>
                  <a:pt x="132" y="492"/>
                </a:lnTo>
                <a:close/>
                <a:moveTo>
                  <a:pt x="242" y="487"/>
                </a:moveTo>
                <a:cubicBezTo>
                  <a:pt x="238" y="480"/>
                  <a:pt x="233" y="470"/>
                  <a:pt x="221" y="470"/>
                </a:cubicBezTo>
                <a:lnTo>
                  <a:pt x="132" y="470"/>
                </a:lnTo>
                <a:cubicBezTo>
                  <a:pt x="121" y="470"/>
                  <a:pt x="110" y="481"/>
                  <a:pt x="110" y="492"/>
                </a:cubicBezTo>
                <a:lnTo>
                  <a:pt x="110" y="581"/>
                </a:lnTo>
                <a:cubicBezTo>
                  <a:pt x="110" y="591"/>
                  <a:pt x="121" y="602"/>
                  <a:pt x="132" y="602"/>
                </a:cubicBezTo>
                <a:lnTo>
                  <a:pt x="221" y="602"/>
                </a:lnTo>
                <a:cubicBezTo>
                  <a:pt x="252" y="602"/>
                  <a:pt x="242" y="547"/>
                  <a:pt x="242" y="515"/>
                </a:cubicBezTo>
                <a:lnTo>
                  <a:pt x="296" y="469"/>
                </a:lnTo>
                <a:lnTo>
                  <a:pt x="289" y="465"/>
                </a:lnTo>
                <a:lnTo>
                  <a:pt x="242" y="487"/>
                </a:lnTo>
                <a:close/>
                <a:moveTo>
                  <a:pt x="320" y="716"/>
                </a:moveTo>
                <a:cubicBezTo>
                  <a:pt x="320" y="721"/>
                  <a:pt x="322" y="723"/>
                  <a:pt x="327" y="723"/>
                </a:cubicBezTo>
                <a:lnTo>
                  <a:pt x="495" y="723"/>
                </a:lnTo>
                <a:cubicBezTo>
                  <a:pt x="500" y="723"/>
                  <a:pt x="502" y="721"/>
                  <a:pt x="502" y="716"/>
                </a:cubicBezTo>
                <a:lnTo>
                  <a:pt x="502" y="669"/>
                </a:lnTo>
                <a:cubicBezTo>
                  <a:pt x="502" y="664"/>
                  <a:pt x="500" y="663"/>
                  <a:pt x="495" y="663"/>
                </a:cubicBezTo>
                <a:lnTo>
                  <a:pt x="320" y="663"/>
                </a:lnTo>
                <a:lnTo>
                  <a:pt x="320" y="716"/>
                </a:lnTo>
                <a:close/>
                <a:moveTo>
                  <a:pt x="320" y="565"/>
                </a:moveTo>
                <a:lnTo>
                  <a:pt x="502" y="565"/>
                </a:lnTo>
                <a:lnTo>
                  <a:pt x="502" y="507"/>
                </a:lnTo>
                <a:lnTo>
                  <a:pt x="320" y="507"/>
                </a:lnTo>
                <a:lnTo>
                  <a:pt x="320" y="565"/>
                </a:lnTo>
                <a:close/>
                <a:moveTo>
                  <a:pt x="320" y="410"/>
                </a:moveTo>
                <a:lnTo>
                  <a:pt x="452" y="410"/>
                </a:lnTo>
                <a:lnTo>
                  <a:pt x="452" y="352"/>
                </a:lnTo>
                <a:lnTo>
                  <a:pt x="320" y="352"/>
                </a:lnTo>
                <a:lnTo>
                  <a:pt x="320" y="410"/>
                </a:lnTo>
                <a:close/>
              </a:path>
            </a:pathLst>
          </a:custGeom>
          <a:solidFill>
            <a:schemeClr val="tx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Рисунок 46"/>
          <p:cNvSpPr/>
          <p:nvPr/>
        </p:nvSpPr>
        <p:spPr>
          <a:xfrm>
            <a:off x="6000840" y="6715080"/>
            <a:ext cx="1142640" cy="114264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6" name="Group 482"/>
          <p:cNvGrpSpPr/>
          <p:nvPr/>
        </p:nvGrpSpPr>
        <p:grpSpPr>
          <a:xfrm>
            <a:off x="10429920" y="5429160"/>
            <a:ext cx="928440" cy="785520"/>
            <a:chOff x="10429920" y="5429160"/>
            <a:chExt cx="928440" cy="785520"/>
          </a:xfrm>
        </p:grpSpPr>
        <p:sp>
          <p:nvSpPr>
            <p:cNvPr id="197" name="Freeform 246"/>
            <p:cNvSpPr/>
            <p:nvPr/>
          </p:nvSpPr>
          <p:spPr>
            <a:xfrm>
              <a:off x="10429920" y="5709600"/>
              <a:ext cx="928440" cy="505080"/>
            </a:xfrm>
            <a:custGeom>
              <a:avLst/>
              <a:gdLst>
                <a:gd name="textAreaLeft" fmla="*/ 0 w 928440"/>
                <a:gd name="textAreaRight" fmla="*/ 928800 w 928440"/>
                <a:gd name="textAreaTop" fmla="*/ 0 h 505080"/>
                <a:gd name="textAreaBottom" fmla="*/ 505440 h 505080"/>
              </a:gdLst>
              <a:ahLst/>
              <a:cxnLst/>
              <a:rect l="textAreaLeft" t="textAreaTop" r="textAreaRight" b="textAreaBottom"/>
              <a:pathLst>
                <a:path w="3388" h="2172">
                  <a:moveTo>
                    <a:pt x="0" y="0"/>
                  </a:moveTo>
                  <a:lnTo>
                    <a:pt x="1352" y="592"/>
                  </a:lnTo>
                  <a:lnTo>
                    <a:pt x="1352" y="1021"/>
                  </a:lnTo>
                  <a:lnTo>
                    <a:pt x="1355" y="1042"/>
                  </a:lnTo>
                  <a:lnTo>
                    <a:pt x="1362" y="1062"/>
                  </a:lnTo>
                  <a:lnTo>
                    <a:pt x="1374" y="1079"/>
                  </a:lnTo>
                  <a:lnTo>
                    <a:pt x="1388" y="1093"/>
                  </a:lnTo>
                  <a:lnTo>
                    <a:pt x="1406" y="1105"/>
                  </a:lnTo>
                  <a:lnTo>
                    <a:pt x="1425" y="1112"/>
                  </a:lnTo>
                  <a:lnTo>
                    <a:pt x="1447" y="1115"/>
                  </a:lnTo>
                  <a:lnTo>
                    <a:pt x="1941" y="1115"/>
                  </a:lnTo>
                  <a:lnTo>
                    <a:pt x="1963" y="1112"/>
                  </a:lnTo>
                  <a:lnTo>
                    <a:pt x="1982" y="1105"/>
                  </a:lnTo>
                  <a:lnTo>
                    <a:pt x="2000" y="1093"/>
                  </a:lnTo>
                  <a:lnTo>
                    <a:pt x="2014" y="1079"/>
                  </a:lnTo>
                  <a:lnTo>
                    <a:pt x="2026" y="1062"/>
                  </a:lnTo>
                  <a:lnTo>
                    <a:pt x="2033" y="1042"/>
                  </a:lnTo>
                  <a:lnTo>
                    <a:pt x="2036" y="1021"/>
                  </a:lnTo>
                  <a:lnTo>
                    <a:pt x="2036" y="592"/>
                  </a:lnTo>
                  <a:lnTo>
                    <a:pt x="3388" y="3"/>
                  </a:lnTo>
                  <a:lnTo>
                    <a:pt x="3388" y="2172"/>
                  </a:lnTo>
                  <a:lnTo>
                    <a:pt x="0" y="2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8" name="Freeform 247"/>
            <p:cNvSpPr/>
            <p:nvPr/>
          </p:nvSpPr>
          <p:spPr>
            <a:xfrm>
              <a:off x="10713960" y="5429160"/>
              <a:ext cx="360360" cy="129960"/>
            </a:xfrm>
            <a:custGeom>
              <a:avLst/>
              <a:gdLst>
                <a:gd name="textAreaLeft" fmla="*/ 0 w 360360"/>
                <a:gd name="textAreaRight" fmla="*/ 360720 w 360360"/>
                <a:gd name="textAreaTop" fmla="*/ 0 h 129960"/>
                <a:gd name="textAreaBottom" fmla="*/ 130320 h 129960"/>
              </a:gdLst>
              <a:ahLst/>
              <a:cxnLst/>
              <a:rect l="textAreaLeft" t="textAreaTop" r="textAreaRight" b="textAreaBottom"/>
              <a:pathLst>
                <a:path w="1320" h="560">
                  <a:moveTo>
                    <a:pt x="468" y="0"/>
                  </a:moveTo>
                  <a:lnTo>
                    <a:pt x="855" y="0"/>
                  </a:lnTo>
                  <a:lnTo>
                    <a:pt x="909" y="3"/>
                  </a:lnTo>
                  <a:lnTo>
                    <a:pt x="962" y="12"/>
                  </a:lnTo>
                  <a:lnTo>
                    <a:pt x="1012" y="28"/>
                  </a:lnTo>
                  <a:lnTo>
                    <a:pt x="1059" y="47"/>
                  </a:lnTo>
                  <a:lnTo>
                    <a:pt x="1105" y="73"/>
                  </a:lnTo>
                  <a:lnTo>
                    <a:pt x="1146" y="102"/>
                  </a:lnTo>
                  <a:lnTo>
                    <a:pt x="1184" y="137"/>
                  </a:lnTo>
                  <a:lnTo>
                    <a:pt x="1218" y="175"/>
                  </a:lnTo>
                  <a:lnTo>
                    <a:pt x="1248" y="217"/>
                  </a:lnTo>
                  <a:lnTo>
                    <a:pt x="1273" y="262"/>
                  </a:lnTo>
                  <a:lnTo>
                    <a:pt x="1293" y="309"/>
                  </a:lnTo>
                  <a:lnTo>
                    <a:pt x="1308" y="360"/>
                  </a:lnTo>
                  <a:lnTo>
                    <a:pt x="1317" y="412"/>
                  </a:lnTo>
                  <a:lnTo>
                    <a:pt x="1320" y="466"/>
                  </a:lnTo>
                  <a:lnTo>
                    <a:pt x="1320" y="560"/>
                  </a:lnTo>
                  <a:lnTo>
                    <a:pt x="1148" y="560"/>
                  </a:lnTo>
                  <a:lnTo>
                    <a:pt x="1148" y="491"/>
                  </a:lnTo>
                  <a:lnTo>
                    <a:pt x="1145" y="444"/>
                  </a:lnTo>
                  <a:lnTo>
                    <a:pt x="1135" y="399"/>
                  </a:lnTo>
                  <a:lnTo>
                    <a:pt x="1121" y="356"/>
                  </a:lnTo>
                  <a:lnTo>
                    <a:pt x="1100" y="317"/>
                  </a:lnTo>
                  <a:lnTo>
                    <a:pt x="1076" y="280"/>
                  </a:lnTo>
                  <a:lnTo>
                    <a:pt x="1047" y="246"/>
                  </a:lnTo>
                  <a:lnTo>
                    <a:pt x="1014" y="218"/>
                  </a:lnTo>
                  <a:lnTo>
                    <a:pt x="977" y="193"/>
                  </a:lnTo>
                  <a:lnTo>
                    <a:pt x="937" y="173"/>
                  </a:lnTo>
                  <a:lnTo>
                    <a:pt x="895" y="158"/>
                  </a:lnTo>
                  <a:lnTo>
                    <a:pt x="851" y="149"/>
                  </a:lnTo>
                  <a:lnTo>
                    <a:pt x="804" y="146"/>
                  </a:lnTo>
                  <a:lnTo>
                    <a:pt x="518" y="146"/>
                  </a:lnTo>
                  <a:lnTo>
                    <a:pt x="471" y="149"/>
                  </a:lnTo>
                  <a:lnTo>
                    <a:pt x="426" y="158"/>
                  </a:lnTo>
                  <a:lnTo>
                    <a:pt x="384" y="173"/>
                  </a:lnTo>
                  <a:lnTo>
                    <a:pt x="344" y="193"/>
                  </a:lnTo>
                  <a:lnTo>
                    <a:pt x="307" y="218"/>
                  </a:lnTo>
                  <a:lnTo>
                    <a:pt x="274" y="246"/>
                  </a:lnTo>
                  <a:lnTo>
                    <a:pt x="244" y="280"/>
                  </a:lnTo>
                  <a:lnTo>
                    <a:pt x="220" y="317"/>
                  </a:lnTo>
                  <a:lnTo>
                    <a:pt x="199" y="356"/>
                  </a:lnTo>
                  <a:lnTo>
                    <a:pt x="185" y="399"/>
                  </a:lnTo>
                  <a:lnTo>
                    <a:pt x="175" y="444"/>
                  </a:lnTo>
                  <a:lnTo>
                    <a:pt x="172" y="491"/>
                  </a:lnTo>
                  <a:lnTo>
                    <a:pt x="173" y="491"/>
                  </a:lnTo>
                  <a:lnTo>
                    <a:pt x="173" y="560"/>
                  </a:lnTo>
                  <a:lnTo>
                    <a:pt x="0" y="560"/>
                  </a:lnTo>
                  <a:lnTo>
                    <a:pt x="0" y="466"/>
                  </a:lnTo>
                  <a:lnTo>
                    <a:pt x="3" y="412"/>
                  </a:lnTo>
                  <a:lnTo>
                    <a:pt x="12" y="359"/>
                  </a:lnTo>
                  <a:lnTo>
                    <a:pt x="28" y="309"/>
                  </a:lnTo>
                  <a:lnTo>
                    <a:pt x="48" y="261"/>
                  </a:lnTo>
                  <a:lnTo>
                    <a:pt x="73" y="216"/>
                  </a:lnTo>
                  <a:lnTo>
                    <a:pt x="104" y="175"/>
                  </a:lnTo>
                  <a:lnTo>
                    <a:pt x="137" y="137"/>
                  </a:lnTo>
                  <a:lnTo>
                    <a:pt x="175" y="102"/>
                  </a:lnTo>
                  <a:lnTo>
                    <a:pt x="217" y="73"/>
                  </a:lnTo>
                  <a:lnTo>
                    <a:pt x="263" y="47"/>
                  </a:lnTo>
                  <a:lnTo>
                    <a:pt x="311" y="28"/>
                  </a:lnTo>
                  <a:lnTo>
                    <a:pt x="361" y="12"/>
                  </a:lnTo>
                  <a:lnTo>
                    <a:pt x="414" y="3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9" name="Freeform 248"/>
            <p:cNvSpPr/>
            <p:nvPr/>
          </p:nvSpPr>
          <p:spPr>
            <a:xfrm>
              <a:off x="10429920" y="5601960"/>
              <a:ext cx="928440" cy="231120"/>
            </a:xfrm>
            <a:custGeom>
              <a:avLst/>
              <a:gdLst>
                <a:gd name="textAreaLeft" fmla="*/ 0 w 928440"/>
                <a:gd name="textAreaRight" fmla="*/ 928800 w 928440"/>
                <a:gd name="textAreaTop" fmla="*/ 0 h 231120"/>
                <a:gd name="textAreaBottom" fmla="*/ 231480 h 231120"/>
              </a:gdLst>
              <a:ahLst/>
              <a:cxnLst/>
              <a:rect l="textAreaLeft" t="textAreaTop" r="textAreaRight" b="textAreaBottom"/>
              <a:pathLst>
                <a:path w="3388" h="983">
                  <a:moveTo>
                    <a:pt x="0" y="0"/>
                  </a:moveTo>
                  <a:lnTo>
                    <a:pt x="3388" y="0"/>
                  </a:lnTo>
                  <a:lnTo>
                    <a:pt x="3388" y="252"/>
                  </a:lnTo>
                  <a:lnTo>
                    <a:pt x="1697" y="983"/>
                  </a:lnTo>
                  <a:lnTo>
                    <a:pt x="0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biLevel thresh="75000"/>
          </a:blip>
          <a:stretch>
            <a:fillRect/>
          </a:stretch>
        </p:blipFill>
        <p:spPr>
          <a:xfrm>
            <a:off x="6143604" y="4084247"/>
            <a:ext cx="1000132" cy="84493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biLevel thresh="75000"/>
          </a:blip>
          <a:stretch>
            <a:fillRect/>
          </a:stretch>
        </p:blipFill>
        <p:spPr>
          <a:xfrm>
            <a:off x="10287008" y="8215334"/>
            <a:ext cx="1257310" cy="785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690560" y="283320"/>
            <a:ext cx="16597080" cy="151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5400" b="1" strike="noStrike" spc="-1">
                <a:solidFill>
                  <a:srgbClr val="FFFFFF"/>
                </a:solidFill>
                <a:latin typeface="Times New Roman"/>
              </a:rPr>
              <a:t>Участники  ГИА – 2025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TextBox 10"/>
          <p:cNvSpPr/>
          <p:nvPr/>
        </p:nvSpPr>
        <p:spPr>
          <a:xfrm>
            <a:off x="0" y="9786960"/>
            <a:ext cx="18287640" cy="5543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 dirty="0">
                <a:solidFill>
                  <a:srgbClr val="002060"/>
                </a:solidFill>
                <a:latin typeface="Calibri" panose="020F0502020204030204" pitchFamily="34" charset="0"/>
              </a:rPr>
              <a:t>Управление образования администрации города Магнитогорска</a:t>
            </a:r>
            <a:endParaRPr lang="ru-RU" sz="27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ldNum" idx="15"/>
          </p:nvPr>
        </p:nvSpPr>
        <p:spPr>
          <a:xfrm>
            <a:off x="17835480" y="9856080"/>
            <a:ext cx="452160" cy="430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8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DA2E26F-7E5C-49B3-AC9C-6618CC183468}" type="slidenum">
              <a:rPr lang="ru-RU" sz="1800" b="0" strike="noStrike" spc="-1">
                <a:solidFill>
                  <a:srgbClr val="898989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6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Прямоугольник 7"/>
          <p:cNvSpPr/>
          <p:nvPr/>
        </p:nvSpPr>
        <p:spPr>
          <a:xfrm>
            <a:off x="0" y="0"/>
            <a:ext cx="18287640" cy="1714320"/>
          </a:xfrm>
          <a:prstGeom prst="rect">
            <a:avLst/>
          </a:prstGeom>
          <a:solidFill>
            <a:srgbClr val="073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05" name="Рисунок 5"/>
          <p:cNvPicPr/>
          <p:nvPr/>
        </p:nvPicPr>
        <p:blipFill>
          <a:blip r:embed="rId3"/>
          <a:stretch/>
        </p:blipFill>
        <p:spPr>
          <a:xfrm>
            <a:off x="0" y="4680"/>
            <a:ext cx="3504960" cy="1690560"/>
          </a:xfrm>
          <a:prstGeom prst="rect">
            <a:avLst/>
          </a:prstGeom>
          <a:ln w="0">
            <a:noFill/>
          </a:ln>
        </p:spPr>
      </p:pic>
      <p:sp>
        <p:nvSpPr>
          <p:cNvPr id="206" name="Прямоугольник 14"/>
          <p:cNvSpPr/>
          <p:nvPr/>
        </p:nvSpPr>
        <p:spPr>
          <a:xfrm>
            <a:off x="5390689" y="357120"/>
            <a:ext cx="11110222" cy="830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БЕЗОПАСНЫЕ И КОМФОРТНЫЕ УСЛОВИЯ</a:t>
            </a:r>
            <a:endParaRPr lang="ru-RU" sz="48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7" name="Рисунок 16"/>
          <p:cNvPicPr/>
          <p:nvPr/>
        </p:nvPicPr>
        <p:blipFill>
          <a:blip r:embed="rId4"/>
          <a:srcRect l="9974" t="14195" r="9603" b="15813"/>
          <a:stretch/>
        </p:blipFill>
        <p:spPr>
          <a:xfrm>
            <a:off x="857160" y="1928880"/>
            <a:ext cx="8286480" cy="364284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8" name="Рисунок 18"/>
          <p:cNvPicPr/>
          <p:nvPr/>
        </p:nvPicPr>
        <p:blipFill>
          <a:blip r:embed="rId5"/>
          <a:srcRect l="9638" t="14739" r="10028" b="15633"/>
          <a:stretch/>
        </p:blipFill>
        <p:spPr>
          <a:xfrm>
            <a:off x="9929880" y="1928880"/>
            <a:ext cx="7572240" cy="364284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9" name="Рисунок 19"/>
          <p:cNvPicPr/>
          <p:nvPr/>
        </p:nvPicPr>
        <p:blipFill>
          <a:blip r:embed="rId6"/>
          <a:srcRect l="9219" t="15621" r="10344" b="15409"/>
          <a:stretch/>
        </p:blipFill>
        <p:spPr>
          <a:xfrm>
            <a:off x="857160" y="5929200"/>
            <a:ext cx="8286480" cy="364284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0" name="Рисунок 20"/>
          <p:cNvPicPr/>
          <p:nvPr/>
        </p:nvPicPr>
        <p:blipFill>
          <a:blip r:embed="rId7"/>
          <a:srcRect l="9265" t="15900" r="10382" b="13817"/>
          <a:stretch/>
        </p:blipFill>
        <p:spPr>
          <a:xfrm>
            <a:off x="9929880" y="5929200"/>
            <a:ext cx="7643520" cy="364284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690560" y="283320"/>
            <a:ext cx="16597080" cy="151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5400" b="1" strike="noStrike" spc="-1">
                <a:solidFill>
                  <a:srgbClr val="FFFFFF"/>
                </a:solidFill>
                <a:latin typeface="Times New Roman"/>
              </a:rPr>
              <a:t>Участники  ГИА – 2025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TextBox 10"/>
          <p:cNvSpPr/>
          <p:nvPr/>
        </p:nvSpPr>
        <p:spPr>
          <a:xfrm>
            <a:off x="0" y="9786960"/>
            <a:ext cx="18287640" cy="5543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 dirty="0">
                <a:solidFill>
                  <a:srgbClr val="002060"/>
                </a:solidFill>
                <a:latin typeface="Calibri" panose="020F0502020204030204" pitchFamily="34" charset="0"/>
              </a:rPr>
              <a:t>Управление образования администрации города Магнитогорска</a:t>
            </a:r>
            <a:endParaRPr lang="ru-RU" sz="27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ldNum" idx="16"/>
          </p:nvPr>
        </p:nvSpPr>
        <p:spPr>
          <a:xfrm>
            <a:off x="17835480" y="9856080"/>
            <a:ext cx="452160" cy="430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8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E252B6A-EA18-4EB5-9220-62A0372536DC}" type="slidenum">
              <a:rPr lang="ru-RU" sz="1800" b="0" strike="noStrike" spc="-1">
                <a:solidFill>
                  <a:srgbClr val="898989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7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Прямоугольник 7"/>
          <p:cNvSpPr/>
          <p:nvPr/>
        </p:nvSpPr>
        <p:spPr>
          <a:xfrm>
            <a:off x="0" y="0"/>
            <a:ext cx="18287640" cy="1714320"/>
          </a:xfrm>
          <a:prstGeom prst="rect">
            <a:avLst/>
          </a:prstGeom>
          <a:solidFill>
            <a:srgbClr val="073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15" name="Рисунок 5"/>
          <p:cNvPicPr/>
          <p:nvPr/>
        </p:nvPicPr>
        <p:blipFill>
          <a:blip r:embed="rId3"/>
          <a:stretch/>
        </p:blipFill>
        <p:spPr>
          <a:xfrm>
            <a:off x="0" y="4680"/>
            <a:ext cx="3504960" cy="1690560"/>
          </a:xfrm>
          <a:prstGeom prst="rect">
            <a:avLst/>
          </a:prstGeom>
          <a:ln w="0">
            <a:noFill/>
          </a:ln>
        </p:spPr>
      </p:pic>
      <p:sp>
        <p:nvSpPr>
          <p:cNvPr id="216" name="Прямоугольник 14"/>
          <p:cNvSpPr/>
          <p:nvPr/>
        </p:nvSpPr>
        <p:spPr>
          <a:xfrm>
            <a:off x="5720154" y="357120"/>
            <a:ext cx="6839052" cy="830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ОРГАНИЗАЦИЯ ПИТАНИЯ</a:t>
            </a:r>
            <a:endParaRPr lang="ru-RU" sz="48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17" name="Рисунок 16"/>
          <p:cNvPicPr/>
          <p:nvPr/>
        </p:nvPicPr>
        <p:blipFill>
          <a:blip r:embed="rId4"/>
          <a:srcRect l="13411" t="13723" r="8837" b="15681"/>
          <a:stretch/>
        </p:blipFill>
        <p:spPr>
          <a:xfrm>
            <a:off x="2214360" y="1928880"/>
            <a:ext cx="5714640" cy="363024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8" name="Рисунок 18"/>
          <p:cNvPicPr/>
          <p:nvPr/>
        </p:nvPicPr>
        <p:blipFill>
          <a:blip r:embed="rId5"/>
          <a:srcRect l="10139" t="15690" r="8655" b="17650"/>
          <a:stretch/>
        </p:blipFill>
        <p:spPr>
          <a:xfrm>
            <a:off x="10358280" y="1928880"/>
            <a:ext cx="5786280" cy="364284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9" name="Рисунок 19"/>
          <p:cNvPicPr/>
          <p:nvPr/>
        </p:nvPicPr>
        <p:blipFill>
          <a:blip r:embed="rId6"/>
          <a:srcRect l="9858" t="15690" r="9858" b="15690"/>
          <a:stretch/>
        </p:blipFill>
        <p:spPr>
          <a:xfrm>
            <a:off x="2214360" y="5786280"/>
            <a:ext cx="5714640" cy="370368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0" name="Рисунок 20"/>
          <p:cNvPicPr/>
          <p:nvPr/>
        </p:nvPicPr>
        <p:blipFill>
          <a:blip r:embed="rId7"/>
          <a:srcRect l="9681" t="15688" r="9681" b="15688"/>
          <a:stretch/>
        </p:blipFill>
        <p:spPr>
          <a:xfrm>
            <a:off x="10358280" y="5786280"/>
            <a:ext cx="5786280" cy="371448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sp>
        <p:nvSpPr>
          <p:cNvPr id="221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690560" y="283320"/>
            <a:ext cx="16597080" cy="151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5400" b="1" strike="noStrike" spc="-1">
                <a:solidFill>
                  <a:srgbClr val="FFFFFF"/>
                </a:solidFill>
                <a:latin typeface="Times New Roman"/>
              </a:rPr>
              <a:t>Участники  ГИА – 2025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TextBox 10"/>
          <p:cNvSpPr/>
          <p:nvPr/>
        </p:nvSpPr>
        <p:spPr>
          <a:xfrm>
            <a:off x="0" y="9786960"/>
            <a:ext cx="18287640" cy="5543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 dirty="0">
                <a:solidFill>
                  <a:srgbClr val="002060"/>
                </a:solidFill>
                <a:latin typeface="Calibri" panose="020F0502020204030204" pitchFamily="34" charset="0"/>
              </a:rPr>
              <a:t>Управление образования администрации города Магнитогорска</a:t>
            </a:r>
            <a:endParaRPr lang="ru-RU" sz="27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ldNum" idx="17"/>
          </p:nvPr>
        </p:nvSpPr>
        <p:spPr>
          <a:xfrm>
            <a:off x="17835480" y="9856080"/>
            <a:ext cx="452160" cy="430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8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0E92342-6BF5-4352-AAE5-EF8287AF28FC}" type="slidenum">
              <a:rPr lang="ru-RU" sz="1800" b="0" strike="noStrike" spc="-1">
                <a:solidFill>
                  <a:srgbClr val="898989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8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8" name="Прямоугольник 7"/>
          <p:cNvSpPr/>
          <p:nvPr/>
        </p:nvSpPr>
        <p:spPr>
          <a:xfrm>
            <a:off x="0" y="0"/>
            <a:ext cx="18287640" cy="1714320"/>
          </a:xfrm>
          <a:prstGeom prst="rect">
            <a:avLst/>
          </a:prstGeom>
          <a:solidFill>
            <a:srgbClr val="073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29" name="Рисунок 5"/>
          <p:cNvPicPr/>
          <p:nvPr/>
        </p:nvPicPr>
        <p:blipFill>
          <a:blip r:embed="rId3"/>
          <a:stretch/>
        </p:blipFill>
        <p:spPr>
          <a:xfrm>
            <a:off x="0" y="4680"/>
            <a:ext cx="3504960" cy="1690560"/>
          </a:xfrm>
          <a:prstGeom prst="rect">
            <a:avLst/>
          </a:prstGeom>
          <a:ln w="0">
            <a:noFill/>
          </a:ln>
        </p:spPr>
      </p:pic>
      <p:sp>
        <p:nvSpPr>
          <p:cNvPr id="230" name="Прямоугольник 14"/>
          <p:cNvSpPr/>
          <p:nvPr/>
        </p:nvSpPr>
        <p:spPr>
          <a:xfrm>
            <a:off x="4601934" y="357120"/>
            <a:ext cx="11835612" cy="830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ЛАГЕРЯ С ДНЕВНЫМ ПРЕБЫВАНИЕМ ДЕТЕЙ</a:t>
            </a:r>
            <a:endParaRPr lang="ru-RU" sz="48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1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4" name="Picture 2"/>
          <p:cNvPicPr/>
          <p:nvPr/>
        </p:nvPicPr>
        <p:blipFill>
          <a:blip r:embed="rId4"/>
          <a:stretch/>
        </p:blipFill>
        <p:spPr>
          <a:xfrm>
            <a:off x="1071360" y="2071800"/>
            <a:ext cx="6592975" cy="3730484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35" name="Picture 1" descr="C:\Users\hp w8\Desktop\11.jpg"/>
          <p:cNvPicPr/>
          <p:nvPr/>
        </p:nvPicPr>
        <p:blipFill>
          <a:blip r:embed="rId5"/>
          <a:stretch/>
        </p:blipFill>
        <p:spPr>
          <a:xfrm>
            <a:off x="9581040" y="6105371"/>
            <a:ext cx="7786440" cy="3697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236" name="Скругленный прямоугольник 21"/>
          <p:cNvSpPr/>
          <p:nvPr/>
        </p:nvSpPr>
        <p:spPr>
          <a:xfrm>
            <a:off x="9047160" y="2041200"/>
            <a:ext cx="8312040" cy="3876120"/>
          </a:xfrm>
          <a:prstGeom prst="roundRect">
            <a:avLst>
              <a:gd name="adj" fmla="val 16667"/>
            </a:avLst>
          </a:prstGeom>
          <a:noFill/>
          <a:ln>
            <a:solidFill>
              <a:srgbClr val="1F497D">
                <a:lumMod val="60000"/>
                <a:lumOff val="40000"/>
              </a:srgb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14000"/>
              </a:lnSpc>
            </a:pPr>
            <a:r>
              <a:rPr lang="ru-RU" sz="2600" b="0" strike="noStrike" spc="-1">
                <a:solidFill>
                  <a:schemeClr val="lt1"/>
                </a:solidFill>
                <a:latin typeface="Calibri"/>
              </a:rPr>
              <a:t>.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7" name="Группа 22"/>
          <p:cNvGrpSpPr/>
          <p:nvPr/>
        </p:nvGrpSpPr>
        <p:grpSpPr>
          <a:xfrm>
            <a:off x="9034200" y="2260080"/>
            <a:ext cx="7811097" cy="3525008"/>
            <a:chOff x="9034200" y="2260080"/>
            <a:chExt cx="7811097" cy="3525008"/>
          </a:xfrm>
        </p:grpSpPr>
        <p:sp>
          <p:nvSpPr>
            <p:cNvPr id="238" name="Скругленный прямоугольник 23"/>
            <p:cNvSpPr/>
            <p:nvPr/>
          </p:nvSpPr>
          <p:spPr>
            <a:xfrm>
              <a:off x="12574800" y="2430360"/>
              <a:ext cx="2021040" cy="10105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FD4FE"/>
                </a:gs>
                <a:gs pos="100000">
                  <a:srgbClr val="E5EFFF"/>
                </a:gs>
              </a:gsLst>
              <a:lin ang="16200000"/>
            </a:gradFill>
            <a:ln>
              <a:solidFill>
                <a:srgbClr val="4A7EBB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600" b="1" strike="noStrike" spc="-1" dirty="0">
                  <a:solidFill>
                    <a:srgbClr val="C00000"/>
                  </a:solidFill>
                  <a:latin typeface="Calibri" panose="020F0502020204030204" pitchFamily="34" charset="0"/>
                </a:rPr>
                <a:t>6 635</a:t>
              </a:r>
              <a:endParaRPr lang="ru-RU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600" b="0" strike="noStrike" spc="-1" dirty="0">
                  <a:solidFill>
                    <a:srgbClr val="002060"/>
                  </a:solidFill>
                  <a:latin typeface="Calibri" panose="020F0502020204030204" pitchFamily="34" charset="0"/>
                </a:rPr>
                <a:t>детей</a:t>
              </a:r>
              <a:endParaRPr lang="ru-RU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9" name="Скругленный прямоугольник 24"/>
            <p:cNvSpPr/>
            <p:nvPr/>
          </p:nvSpPr>
          <p:spPr>
            <a:xfrm>
              <a:off x="12553200" y="4368600"/>
              <a:ext cx="2109240" cy="10630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FD4FE"/>
                </a:gs>
                <a:gs pos="100000">
                  <a:srgbClr val="E5EFFF"/>
                </a:gs>
              </a:gsLst>
              <a:lin ang="16200000"/>
            </a:gradFill>
            <a:ln>
              <a:solidFill>
                <a:srgbClr val="4A7EBB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600" b="1" strike="noStrike" spc="-1" dirty="0">
                  <a:solidFill>
                    <a:srgbClr val="C00000"/>
                  </a:solidFill>
                  <a:latin typeface="Calibri" panose="020F0502020204030204" pitchFamily="34" charset="0"/>
                </a:rPr>
                <a:t>1 740 </a:t>
              </a:r>
              <a:r>
                <a:rPr lang="ru-RU" sz="2600" b="0" strike="noStrike" spc="-1" dirty="0">
                  <a:solidFill>
                    <a:srgbClr val="002060"/>
                  </a:solidFill>
                  <a:latin typeface="Calibri" panose="020F0502020204030204" pitchFamily="34" charset="0"/>
                </a:rPr>
                <a:t>детей</a:t>
              </a:r>
              <a:endParaRPr lang="ru-RU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0" name="TextBox 25"/>
            <p:cNvSpPr/>
            <p:nvPr/>
          </p:nvSpPr>
          <p:spPr>
            <a:xfrm>
              <a:off x="9034200" y="2493360"/>
              <a:ext cx="3749040" cy="129120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600" b="1" strike="noStrike" spc="-1" dirty="0">
                  <a:solidFill>
                    <a:srgbClr val="C00000"/>
                  </a:solidFill>
                  <a:latin typeface="Calibri" panose="020F0502020204030204" pitchFamily="34" charset="0"/>
                </a:rPr>
                <a:t>1 смена </a:t>
              </a:r>
              <a:endParaRPr lang="ru-RU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600" b="0" strike="noStrike" spc="-1" dirty="0">
                  <a:solidFill>
                    <a:srgbClr val="17375E"/>
                  </a:solidFill>
                  <a:latin typeface="Calibri" panose="020F0502020204030204" pitchFamily="34" charset="0"/>
                </a:rPr>
                <a:t>02.06.2025 –</a:t>
              </a:r>
              <a:endParaRPr lang="ru-RU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600" b="0" strike="noStrike" spc="-1" dirty="0">
                  <a:solidFill>
                    <a:srgbClr val="17375E"/>
                  </a:solidFill>
                  <a:latin typeface="Calibri" panose="020F0502020204030204" pitchFamily="34" charset="0"/>
                </a:rPr>
                <a:t> 23.06.2025</a:t>
              </a:r>
              <a:endParaRPr lang="ru-RU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" name="TextBox 26"/>
            <p:cNvSpPr/>
            <p:nvPr/>
          </p:nvSpPr>
          <p:spPr>
            <a:xfrm>
              <a:off x="9134640" y="4493880"/>
              <a:ext cx="3420360" cy="129120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600" b="1" strike="noStrike" spc="-1" dirty="0">
                  <a:solidFill>
                    <a:srgbClr val="C00000"/>
                  </a:solidFill>
                  <a:latin typeface="Calibri" panose="020F0502020204030204" pitchFamily="34" charset="0"/>
                </a:rPr>
                <a:t>2 смена </a:t>
              </a:r>
              <a:endParaRPr lang="ru-RU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600" b="0" strike="noStrike" spc="-1" dirty="0">
                  <a:solidFill>
                    <a:srgbClr val="17375E"/>
                  </a:solidFill>
                  <a:latin typeface="Calibri" panose="020F0502020204030204" pitchFamily="34" charset="0"/>
                </a:rPr>
                <a:t>26.06.2025 – 16.07.2025</a:t>
              </a:r>
              <a:endParaRPr lang="ru-RU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" name="Правая фигурная скобка 27"/>
            <p:cNvSpPr/>
            <p:nvPr/>
          </p:nvSpPr>
          <p:spPr>
            <a:xfrm>
              <a:off x="14442480" y="2260080"/>
              <a:ext cx="1158120" cy="337644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3175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26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3" name="TextBox 28"/>
            <p:cNvSpPr/>
            <p:nvPr/>
          </p:nvSpPr>
          <p:spPr>
            <a:xfrm>
              <a:off x="15861321" y="3357720"/>
              <a:ext cx="929718" cy="49098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600" b="1" strike="noStrike" spc="-1" dirty="0">
                  <a:solidFill>
                    <a:srgbClr val="C00000"/>
                  </a:solidFill>
                  <a:latin typeface="Calibri" panose="020F0502020204030204" pitchFamily="34" charset="0"/>
                </a:rPr>
                <a:t>8 375</a:t>
              </a:r>
              <a:endParaRPr lang="ru-RU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4" name="TextBox 29"/>
            <p:cNvSpPr/>
            <p:nvPr/>
          </p:nvSpPr>
          <p:spPr>
            <a:xfrm>
              <a:off x="15845943" y="3786120"/>
              <a:ext cx="999354" cy="49098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600" b="0" strike="noStrike" spc="-1" dirty="0">
                  <a:solidFill>
                    <a:srgbClr val="17375E"/>
                  </a:solidFill>
                  <a:latin typeface="Calibri" panose="020F0502020204030204" pitchFamily="34" charset="0"/>
                </a:rPr>
                <a:t>детей</a:t>
              </a:r>
              <a:endParaRPr lang="ru-RU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245" name="Таблица 30"/>
          <p:cNvGraphicFramePr/>
          <p:nvPr>
            <p:extLst>
              <p:ext uri="{D42A27DB-BD31-4B8C-83A1-F6EECF244321}">
                <p14:modId xmlns="" xmlns:p14="http://schemas.microsoft.com/office/powerpoint/2010/main" val="3513795953"/>
              </p:ext>
            </p:extLst>
          </p:nvPr>
        </p:nvGraphicFramePr>
        <p:xfrm>
          <a:off x="500040" y="5786280"/>
          <a:ext cx="8135280" cy="3810000"/>
        </p:xfrm>
        <a:graphic>
          <a:graphicData uri="http://schemas.openxmlformats.org/drawingml/2006/table">
            <a:tbl>
              <a:tblPr/>
              <a:tblGrid>
                <a:gridCol w="2285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88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92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600" b="0" strike="noStrike" spc="-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Возраст</a:t>
                      </a:r>
                      <a:endParaRPr lang="ru-RU" sz="2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240">
                      <a:solidFill>
                        <a:srgbClr val="002060"/>
                      </a:solidFill>
                      <a:prstDash val="dash"/>
                    </a:lnR>
                    <a:lnT>
                      <a:noFill/>
                    </a:lnT>
                    <a:lnB w="12240">
                      <a:solidFill>
                        <a:srgbClr val="002060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600" b="0" strike="noStrike" spc="-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Segoe UI Black"/>
                        </a:rPr>
                        <a:t>Родительский взнос</a:t>
                      </a:r>
                      <a:endParaRPr lang="ru-RU" sz="2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002060"/>
                      </a:solidFill>
                      <a:prstDash val="dash"/>
                    </a:lnL>
                    <a:lnR w="12240">
                      <a:solidFill>
                        <a:srgbClr val="002060"/>
                      </a:solidFill>
                      <a:prstDash val="dash"/>
                    </a:lnR>
                    <a:lnT>
                      <a:noFill/>
                    </a:lnT>
                    <a:lnB w="12240">
                      <a:solidFill>
                        <a:srgbClr val="002060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600" b="0" strike="noStrike" spc="-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Segoe UI Black"/>
                        </a:rPr>
                        <a:t>Полная стоимость</a:t>
                      </a:r>
                      <a:endParaRPr lang="ru-RU" sz="2600" b="0" strike="noStrike" spc="-1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002060"/>
                      </a:solidFill>
                      <a:prstDash val="dash"/>
                    </a:lnL>
                    <a:lnR w="12240">
                      <a:noFill/>
                      <a:prstDash val="dash"/>
                    </a:lnR>
                    <a:lnT>
                      <a:noFill/>
                    </a:lnT>
                    <a:lnB w="12240">
                      <a:solidFill>
                        <a:srgbClr val="002060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76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600" b="0" strike="noStrike" spc="-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1 смена (14 дней)</a:t>
                      </a:r>
                      <a:endParaRPr lang="ru-RU" sz="2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noFill/>
                      <a:prstDash val="dash"/>
                    </a:lnL>
                    <a:lnR w="12240">
                      <a:noFill/>
                      <a:prstDash val="dash"/>
                    </a:lnR>
                    <a:lnT w="12240">
                      <a:solidFill>
                        <a:srgbClr val="002060"/>
                      </a:solidFill>
                      <a:prstDash val="dash"/>
                    </a:lnT>
                    <a:lnB w="12240">
                      <a:solidFill>
                        <a:srgbClr val="002060"/>
                      </a:solidFill>
                      <a:prstDash val="dash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600" b="0" strike="noStrike" spc="-1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6-11 лет</a:t>
                      </a:r>
                      <a:endParaRPr lang="ru-RU" sz="2600" b="0" strike="noStrike" spc="-1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noFill/>
                      <a:prstDash val="dash"/>
                    </a:lnL>
                    <a:lnR w="12240">
                      <a:solidFill>
                        <a:srgbClr val="002060"/>
                      </a:solidFill>
                      <a:prstDash val="dash"/>
                    </a:lnR>
                    <a:lnT w="12240">
                      <a:solidFill>
                        <a:srgbClr val="002060"/>
                      </a:solidFill>
                      <a:prstDash val="dash"/>
                    </a:lnT>
                    <a:lnB w="12240">
                      <a:solidFill>
                        <a:srgbClr val="002060"/>
                      </a:solidFill>
                      <a:prstDash val="dash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600" b="1" strike="noStrike" spc="-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2 630,00</a:t>
                      </a:r>
                      <a:endParaRPr lang="ru-RU" sz="2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solidFill>
                        <a:srgbClr val="002060"/>
                      </a:solidFill>
                      <a:prstDash val="dash"/>
                    </a:lnL>
                    <a:lnR w="12240">
                      <a:solidFill>
                        <a:srgbClr val="002060"/>
                      </a:solidFill>
                      <a:prstDash val="dash"/>
                    </a:lnR>
                    <a:lnT w="12240">
                      <a:solidFill>
                        <a:srgbClr val="002060"/>
                      </a:solidFill>
                      <a:prstDash val="dash"/>
                    </a:lnT>
                    <a:lnB w="12240">
                      <a:solidFill>
                        <a:srgbClr val="002060"/>
                      </a:solidFill>
                      <a:prstDash val="dash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600" b="1" strike="noStrike" spc="-1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7 015,00</a:t>
                      </a:r>
                      <a:endParaRPr lang="ru-RU" sz="2600" b="0" strike="noStrike" spc="-1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solidFill>
                        <a:srgbClr val="002060"/>
                      </a:solidFill>
                      <a:prstDash val="dash"/>
                    </a:lnL>
                    <a:lnR w="12240">
                      <a:noFill/>
                      <a:prstDash val="dash"/>
                    </a:lnR>
                    <a:lnT w="12240">
                      <a:solidFill>
                        <a:srgbClr val="002060"/>
                      </a:solidFill>
                      <a:prstDash val="dash"/>
                    </a:lnT>
                    <a:lnB w="12240">
                      <a:solidFill>
                        <a:srgbClr val="002060"/>
                      </a:solidFill>
                      <a:prstDash val="dash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600" b="0" strike="noStrike" spc="-1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12-18 лет</a:t>
                      </a:r>
                      <a:endParaRPr lang="ru-RU" sz="2600" b="0" strike="noStrike" spc="-1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noFill/>
                      <a:prstDash val="dash"/>
                    </a:lnL>
                    <a:lnR w="12240">
                      <a:solidFill>
                        <a:srgbClr val="002060"/>
                      </a:solidFill>
                      <a:prstDash val="dash"/>
                    </a:lnR>
                    <a:lnT w="12240">
                      <a:solidFill>
                        <a:srgbClr val="002060"/>
                      </a:solidFill>
                      <a:prstDash val="dash"/>
                    </a:lnT>
                    <a:lnB w="12240">
                      <a:solidFill>
                        <a:srgbClr val="002060"/>
                      </a:solidFill>
                      <a:prstDash val="dash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600" b="1" strike="noStrike" spc="-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2 735,00</a:t>
                      </a:r>
                      <a:endParaRPr lang="ru-RU" sz="2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solidFill>
                        <a:srgbClr val="002060"/>
                      </a:solidFill>
                      <a:prstDash val="dash"/>
                    </a:lnL>
                    <a:lnR w="12240">
                      <a:solidFill>
                        <a:srgbClr val="002060"/>
                      </a:solidFill>
                      <a:prstDash val="dash"/>
                    </a:lnR>
                    <a:lnT w="12240">
                      <a:solidFill>
                        <a:srgbClr val="002060"/>
                      </a:solidFill>
                      <a:prstDash val="dash"/>
                    </a:lnT>
                    <a:lnB w="12240">
                      <a:solidFill>
                        <a:srgbClr val="002060"/>
                      </a:solidFill>
                      <a:prstDash val="dash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600" b="1" strike="noStrike" spc="-1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7 480,00</a:t>
                      </a:r>
                      <a:endParaRPr lang="ru-RU" sz="2600" b="0" strike="noStrike" spc="-1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solidFill>
                        <a:srgbClr val="002060"/>
                      </a:solidFill>
                      <a:prstDash val="dash"/>
                    </a:lnL>
                    <a:lnR w="12240">
                      <a:noFill/>
                      <a:prstDash val="dash"/>
                    </a:lnR>
                    <a:lnT w="12240">
                      <a:solidFill>
                        <a:srgbClr val="002060"/>
                      </a:solidFill>
                      <a:prstDash val="dash"/>
                    </a:lnT>
                    <a:lnB w="12240">
                      <a:solidFill>
                        <a:srgbClr val="002060"/>
                      </a:solidFill>
                      <a:prstDash val="dash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576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600" b="0" strike="noStrike" spc="-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2 смена (15 дней)</a:t>
                      </a:r>
                      <a:endParaRPr lang="ru-RU" sz="2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noFill/>
                      <a:prstDash val="dash"/>
                    </a:lnL>
                    <a:lnR w="12240">
                      <a:noFill/>
                      <a:prstDash val="dash"/>
                    </a:lnR>
                    <a:lnT w="12240">
                      <a:solidFill>
                        <a:srgbClr val="002060"/>
                      </a:solidFill>
                      <a:prstDash val="dash"/>
                    </a:lnT>
                    <a:lnB w="12240">
                      <a:solidFill>
                        <a:srgbClr val="002060"/>
                      </a:solidFill>
                      <a:prstDash val="dash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600" b="0" strike="noStrike" spc="-1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6-11 лет</a:t>
                      </a:r>
                      <a:endParaRPr lang="ru-RU" sz="2600" b="0" strike="noStrike" spc="-1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noFill/>
                      <a:prstDash val="dash"/>
                    </a:lnL>
                    <a:lnR w="12240">
                      <a:solidFill>
                        <a:srgbClr val="002060"/>
                      </a:solidFill>
                      <a:prstDash val="dash"/>
                    </a:lnR>
                    <a:lnT w="12240">
                      <a:solidFill>
                        <a:srgbClr val="002060"/>
                      </a:solidFill>
                      <a:prstDash val="dash"/>
                    </a:lnT>
                    <a:lnB w="12240">
                      <a:solidFill>
                        <a:srgbClr val="002060"/>
                      </a:solidFill>
                      <a:prstDash val="dash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600" b="1" strike="noStrike" spc="-1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2 785,00</a:t>
                      </a:r>
                      <a:endParaRPr lang="ru-RU" sz="2600" b="0" strike="noStrike" spc="-1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solidFill>
                        <a:srgbClr val="002060"/>
                      </a:solidFill>
                      <a:prstDash val="dash"/>
                    </a:lnL>
                    <a:lnR w="12240">
                      <a:solidFill>
                        <a:srgbClr val="002060"/>
                      </a:solidFill>
                      <a:prstDash val="dash"/>
                    </a:lnR>
                    <a:lnT w="12240">
                      <a:solidFill>
                        <a:srgbClr val="002060"/>
                      </a:solidFill>
                      <a:prstDash val="dash"/>
                    </a:lnT>
                    <a:lnB w="12240">
                      <a:solidFill>
                        <a:srgbClr val="002060"/>
                      </a:solidFill>
                      <a:prstDash val="dash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600" b="1" strike="noStrike" spc="-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7 100,00</a:t>
                      </a:r>
                      <a:endParaRPr lang="ru-RU" sz="2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solidFill>
                        <a:srgbClr val="002060"/>
                      </a:solidFill>
                      <a:prstDash val="dash"/>
                    </a:lnL>
                    <a:lnR w="12240">
                      <a:noFill/>
                      <a:prstDash val="dash"/>
                    </a:lnR>
                    <a:lnT w="12240">
                      <a:solidFill>
                        <a:srgbClr val="002060"/>
                      </a:solidFill>
                      <a:prstDash val="dash"/>
                    </a:lnT>
                    <a:lnB w="12240">
                      <a:solidFill>
                        <a:srgbClr val="002060"/>
                      </a:solidFill>
                      <a:prstDash val="dash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600" b="0" strike="noStrike" spc="-1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12-18 лет</a:t>
                      </a:r>
                      <a:endParaRPr lang="ru-RU" sz="2600" b="0" strike="noStrike" spc="-1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noFill/>
                      <a:prstDash val="dash"/>
                    </a:lnL>
                    <a:lnR w="12240">
                      <a:solidFill>
                        <a:srgbClr val="002060"/>
                      </a:solidFill>
                      <a:prstDash val="dash"/>
                    </a:lnR>
                    <a:lnT w="12240">
                      <a:solidFill>
                        <a:srgbClr val="002060"/>
                      </a:solidFill>
                      <a:prstDash val="dash"/>
                    </a:lnT>
                    <a:lnB w="12240">
                      <a:solidFill>
                        <a:srgbClr val="002060"/>
                      </a:solidFill>
                      <a:prstDash val="dash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600" b="1" strike="noStrike" spc="-1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2 895,00</a:t>
                      </a:r>
                      <a:endParaRPr lang="ru-RU" sz="2600" b="0" strike="noStrike" spc="-1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solidFill>
                        <a:srgbClr val="002060"/>
                      </a:solidFill>
                      <a:prstDash val="dash"/>
                    </a:lnL>
                    <a:lnR w="12240">
                      <a:solidFill>
                        <a:srgbClr val="002060"/>
                      </a:solidFill>
                      <a:prstDash val="dash"/>
                    </a:lnR>
                    <a:lnT w="12240">
                      <a:solidFill>
                        <a:srgbClr val="002060"/>
                      </a:solidFill>
                      <a:prstDash val="dash"/>
                    </a:lnT>
                    <a:lnB w="12240">
                      <a:solidFill>
                        <a:srgbClr val="002060"/>
                      </a:solidFill>
                      <a:prstDash val="dash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600" b="1" strike="noStrike" spc="-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7 595,00</a:t>
                      </a:r>
                      <a:endParaRPr lang="ru-RU" sz="2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solidFill>
                        <a:srgbClr val="002060"/>
                      </a:solidFill>
                      <a:prstDash val="dash"/>
                    </a:lnL>
                    <a:lnR w="12240">
                      <a:noFill/>
                      <a:prstDash val="dash"/>
                    </a:lnR>
                    <a:lnT w="12240">
                      <a:solidFill>
                        <a:srgbClr val="002060"/>
                      </a:solidFill>
                      <a:prstDash val="dash"/>
                    </a:lnT>
                    <a:lnB w="12240">
                      <a:solidFill>
                        <a:srgbClr val="002060"/>
                      </a:solidFill>
                      <a:prstDash val="dash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1690560" y="283320"/>
            <a:ext cx="16597080" cy="151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5400" b="1" strike="noStrike" spc="-1">
                <a:solidFill>
                  <a:srgbClr val="FFFFFF"/>
                </a:solidFill>
                <a:latin typeface="Times New Roman"/>
              </a:rPr>
              <a:t>Участники  ГИА – 2025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TextBox 10"/>
          <p:cNvSpPr/>
          <p:nvPr/>
        </p:nvSpPr>
        <p:spPr>
          <a:xfrm>
            <a:off x="0" y="9786960"/>
            <a:ext cx="18287640" cy="5543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 dirty="0">
                <a:solidFill>
                  <a:srgbClr val="002060"/>
                </a:solidFill>
                <a:latin typeface="Calibri" panose="020F0502020204030204" pitchFamily="34" charset="0"/>
              </a:rPr>
              <a:t>Управление образования администрации города Магнитогорска</a:t>
            </a:r>
            <a:endParaRPr lang="ru-RU" sz="27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ldNum" idx="18"/>
          </p:nvPr>
        </p:nvSpPr>
        <p:spPr>
          <a:xfrm>
            <a:off x="17835480" y="9856080"/>
            <a:ext cx="452160" cy="430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8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D6E8CC1-36FC-44DD-9612-2995B9E5FFCD}" type="slidenum">
              <a:rPr lang="ru-RU" sz="1800" b="0" strike="noStrike" spc="-1">
                <a:solidFill>
                  <a:srgbClr val="898989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9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Прямоугольник 7"/>
          <p:cNvSpPr/>
          <p:nvPr/>
        </p:nvSpPr>
        <p:spPr>
          <a:xfrm>
            <a:off x="0" y="0"/>
            <a:ext cx="18287640" cy="1714320"/>
          </a:xfrm>
          <a:prstGeom prst="rect">
            <a:avLst/>
          </a:prstGeom>
          <a:solidFill>
            <a:srgbClr val="073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50" name="Рисунок 5"/>
          <p:cNvPicPr/>
          <p:nvPr/>
        </p:nvPicPr>
        <p:blipFill>
          <a:blip r:embed="rId3"/>
          <a:stretch/>
        </p:blipFill>
        <p:spPr>
          <a:xfrm>
            <a:off x="0" y="4680"/>
            <a:ext cx="3504960" cy="1690560"/>
          </a:xfrm>
          <a:prstGeom prst="rect">
            <a:avLst/>
          </a:prstGeom>
          <a:ln w="0">
            <a:noFill/>
          </a:ln>
        </p:spPr>
      </p:pic>
      <p:sp>
        <p:nvSpPr>
          <p:cNvPr id="251" name="Прямоугольник 14"/>
          <p:cNvSpPr/>
          <p:nvPr/>
        </p:nvSpPr>
        <p:spPr>
          <a:xfrm>
            <a:off x="6492381" y="285622"/>
            <a:ext cx="7491090" cy="830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ПРОГРАММА ВОСПИТАНИЯ</a:t>
            </a:r>
            <a:endParaRPr lang="ru-RU" sz="48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2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5" name="Picture 2" descr="https://chel-meteor.ru/wp-content/uploads/2024/12/logo_2025otdyh.png"/>
          <p:cNvPicPr/>
          <p:nvPr/>
        </p:nvPicPr>
        <p:blipFill>
          <a:blip r:embed="rId4"/>
          <a:stretch/>
        </p:blipFill>
        <p:spPr>
          <a:xfrm>
            <a:off x="12312360" y="2119320"/>
            <a:ext cx="5200200" cy="3714480"/>
          </a:xfrm>
          <a:prstGeom prst="rect">
            <a:avLst/>
          </a:prstGeom>
          <a:ln w="0">
            <a:noFill/>
          </a:ln>
        </p:spPr>
      </p:pic>
      <p:sp>
        <p:nvSpPr>
          <p:cNvPr id="256" name="TextBox 17"/>
          <p:cNvSpPr/>
          <p:nvPr/>
        </p:nvSpPr>
        <p:spPr>
          <a:xfrm>
            <a:off x="3029400" y="2839320"/>
            <a:ext cx="950796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32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Распоряжение Министерства просвещения Российской Федерации 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от 24.08.2024 № Р-160 «Об объявлении 2025 года Годом детского отдыха в системе образования».</a:t>
            </a:r>
          </a:p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32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Приказ Министерства просвещения Российской Федерации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от 17.03.2025 № 209 «Об утверждении федеральной программы воспитательной работы для организаций отдыха детей и их оздоровления и календарного плана воспитательной работы».</a:t>
            </a:r>
          </a:p>
        </p:txBody>
      </p:sp>
      <p:pic>
        <p:nvPicPr>
          <p:cNvPr id="257" name="Picture 3" descr="C:\Users\martyn\Desktop\первые.jpe"/>
          <p:cNvPicPr/>
          <p:nvPr/>
        </p:nvPicPr>
        <p:blipFill>
          <a:blip r:embed="rId5"/>
          <a:stretch/>
        </p:blipFill>
        <p:spPr>
          <a:xfrm>
            <a:off x="13104360" y="6151680"/>
            <a:ext cx="4215240" cy="2805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58" name="Picture 2" descr="C:\Users\hp w8\Desktop\5.png"/>
          <p:cNvPicPr/>
          <p:nvPr/>
        </p:nvPicPr>
        <p:blipFill>
          <a:blip r:embed="rId6"/>
          <a:stretch/>
        </p:blipFill>
        <p:spPr>
          <a:xfrm>
            <a:off x="753840" y="2623320"/>
            <a:ext cx="1997280" cy="1499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3022</TotalTime>
  <Words>693</Words>
  <Application>Microsoft Office PowerPoint</Application>
  <PresentationFormat>Произвольный</PresentationFormat>
  <Paragraphs>168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Слайд 1</vt:lpstr>
      <vt:lpstr>Участники  ГИА – 2025</vt:lpstr>
      <vt:lpstr>Участники  ГИА – 2025</vt:lpstr>
      <vt:lpstr>Участники  ГИА – 2025</vt:lpstr>
      <vt:lpstr>Участники  ГИА – 2025</vt:lpstr>
      <vt:lpstr>Участники  ГИА – 2025</vt:lpstr>
      <vt:lpstr>Участники  ГИА – 2025</vt:lpstr>
      <vt:lpstr>Участники  ГИА – 2025</vt:lpstr>
      <vt:lpstr>Участники  ГИА – 2025</vt:lpstr>
      <vt:lpstr>Участники  ГИА – 2025</vt:lpstr>
      <vt:lpstr>Участники  ГИА – 2025</vt:lpstr>
      <vt:lpstr>Участники  ГИА – 2025</vt:lpstr>
      <vt:lpstr>Участники  ГИА – 2025</vt:lpstr>
      <vt:lpstr>Участники  ГИА – 2025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Modern Geometric Simple Photo Business Company Presentation</dc:title>
  <dc:subject/>
  <dc:creator>sorry sorry</dc:creator>
  <dc:description/>
  <cp:lastModifiedBy>Пользователь Windows</cp:lastModifiedBy>
  <cp:revision>175</cp:revision>
  <cp:lastPrinted>2025-05-19T13:09:06Z</cp:lastPrinted>
  <dcterms:created xsi:type="dcterms:W3CDTF">2006-08-16T00:00:00Z</dcterms:created>
  <dcterms:modified xsi:type="dcterms:W3CDTF">2025-05-26T05:06:10Z</dcterms:modified>
  <dc:identifier>DAGibMmu38U</dc:identifier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Произвольный</vt:lpwstr>
  </property>
  <property fmtid="{D5CDD505-2E9C-101B-9397-08002B2CF9AE}" pid="4" name="Slides">
    <vt:i4>14</vt:i4>
  </property>
</Properties>
</file>