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68" r:id="rId2"/>
    <p:sldId id="351" r:id="rId3"/>
    <p:sldId id="367" r:id="rId4"/>
    <p:sldId id="365" r:id="rId5"/>
    <p:sldId id="359" r:id="rId6"/>
    <p:sldId id="360" r:id="rId7"/>
    <p:sldId id="362" r:id="rId8"/>
    <p:sldId id="366" r:id="rId9"/>
  </p:sldIdLst>
  <p:sldSz cx="12192000" cy="6858000"/>
  <p:notesSz cx="6808788" cy="9940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03" userDrawn="1">
          <p15:clr>
            <a:srgbClr val="A4A3A4"/>
          </p15:clr>
        </p15:guide>
        <p15:guide id="2" pos="1490" userDrawn="1">
          <p15:clr>
            <a:srgbClr val="A4A3A4"/>
          </p15:clr>
        </p15:guide>
        <p15:guide id="3" orient="horz" pos="4528" userDrawn="1">
          <p15:clr>
            <a:srgbClr val="A4A3A4"/>
          </p15:clr>
        </p15:guide>
        <p15:guide id="4" pos="1464" userDrawn="1">
          <p15:clr>
            <a:srgbClr val="A4A3A4"/>
          </p15:clr>
        </p15:guide>
        <p15:guide id="5" orient="horz" pos="4509" userDrawn="1">
          <p15:clr>
            <a:srgbClr val="A4A3A4"/>
          </p15:clr>
        </p15:guide>
        <p15:guide id="6" orient="horz" pos="4533" userDrawn="1">
          <p15:clr>
            <a:srgbClr val="A4A3A4"/>
          </p15:clr>
        </p15:guide>
        <p15:guide id="7" pos="1493" userDrawn="1">
          <p15:clr>
            <a:srgbClr val="A4A3A4"/>
          </p15:clr>
        </p15:guide>
        <p15:guide id="8" pos="1466" userDrawn="1">
          <p15:clr>
            <a:srgbClr val="A4A3A4"/>
          </p15:clr>
        </p15:guide>
        <p15:guide id="9" orient="horz" pos="4514" userDrawn="1">
          <p15:clr>
            <a:srgbClr val="A4A3A4"/>
          </p15:clr>
        </p15:guide>
        <p15:guide id="10" orient="horz" pos="4539" userDrawn="1">
          <p15:clr>
            <a:srgbClr val="A4A3A4"/>
          </p15:clr>
        </p15:guide>
        <p15:guide id="12" pos="1496" userDrawn="1">
          <p15:clr>
            <a:srgbClr val="A4A3A4"/>
          </p15:clr>
        </p15:guide>
        <p15:guide id="13" pos="1469" userDrawn="1">
          <p15:clr>
            <a:srgbClr val="A4A3A4"/>
          </p15:clr>
        </p15:guide>
        <p15:guide id="14" orient="horz" pos="4558" userDrawn="1">
          <p15:clr>
            <a:srgbClr val="A4A3A4"/>
          </p15:clr>
        </p15:guide>
        <p15:guide id="15" orient="horz" pos="4564" userDrawn="1">
          <p15:clr>
            <a:srgbClr val="A4A3A4"/>
          </p15:clr>
        </p15:guide>
        <p15:guide id="16" orient="horz" pos="4545" userDrawn="1">
          <p15:clr>
            <a:srgbClr val="A4A3A4"/>
          </p15:clr>
        </p15:guide>
        <p15:guide id="17" orient="horz" pos="4570" userDrawn="1">
          <p15:clr>
            <a:srgbClr val="A4A3A4"/>
          </p15:clr>
        </p15:guide>
        <p15:guide id="18" pos="1468" userDrawn="1">
          <p15:clr>
            <a:srgbClr val="A4A3A4"/>
          </p15:clr>
        </p15:guide>
        <p15:guide id="20" pos="1499" userDrawn="1">
          <p15:clr>
            <a:srgbClr val="A4A3A4"/>
          </p15:clr>
        </p15:guide>
        <p15:guide id="21" pos="1472" userDrawn="1">
          <p15:clr>
            <a:srgbClr val="A4A3A4"/>
          </p15:clr>
        </p15:guide>
        <p15:guide id="22" orient="horz" pos="4472" userDrawn="1">
          <p15:clr>
            <a:srgbClr val="A4A3A4"/>
          </p15:clr>
        </p15:guide>
        <p15:guide id="23" orient="horz" pos="4497" userDrawn="1">
          <p15:clr>
            <a:srgbClr val="A4A3A4"/>
          </p15:clr>
        </p15:guide>
        <p15:guide id="24" orient="horz" pos="4478" userDrawn="1">
          <p15:clr>
            <a:srgbClr val="A4A3A4"/>
          </p15:clr>
        </p15:guide>
        <p15:guide id="25" orient="horz" pos="4484" userDrawn="1">
          <p15:clr>
            <a:srgbClr val="A4A3A4"/>
          </p15:clr>
        </p15:guide>
        <p15:guide id="26" pos="1488" userDrawn="1">
          <p15:clr>
            <a:srgbClr val="A4A3A4"/>
          </p15:clr>
        </p15:guide>
        <p15:guide id="27" pos="1462" userDrawn="1">
          <p15:clr>
            <a:srgbClr val="A4A3A4"/>
          </p15:clr>
        </p15:guide>
        <p15:guide id="29" pos="1467" userDrawn="1">
          <p15:clr>
            <a:srgbClr val="A4A3A4"/>
          </p15:clr>
        </p15:guide>
        <p15:guide id="30" orient="horz" pos="4589" userDrawn="1">
          <p15:clr>
            <a:srgbClr val="A4A3A4"/>
          </p15:clr>
        </p15:guide>
        <p15:guide id="31" orient="horz" pos="4595" userDrawn="1">
          <p15:clr>
            <a:srgbClr val="A4A3A4"/>
          </p15:clr>
        </p15:guide>
        <p15:guide id="32" orient="horz" pos="4576" userDrawn="1">
          <p15:clr>
            <a:srgbClr val="A4A3A4"/>
          </p15:clr>
        </p15:guide>
        <p15:guide id="33" orient="horz" pos="4601" userDrawn="1">
          <p15:clr>
            <a:srgbClr val="A4A3A4"/>
          </p15:clr>
        </p15:guide>
        <p15:guide id="34" pos="1471" userDrawn="1">
          <p15:clr>
            <a:srgbClr val="A4A3A4"/>
          </p15:clr>
        </p15:guide>
        <p15:guide id="36" pos="1502" userDrawn="1">
          <p15:clr>
            <a:srgbClr val="A4A3A4"/>
          </p15:clr>
        </p15:guide>
        <p15:guide id="37" pos="1475" userDrawn="1">
          <p15:clr>
            <a:srgbClr val="A4A3A4"/>
          </p15:clr>
        </p15:guide>
        <p15:guide id="38" pos="1470" userDrawn="1">
          <p15:clr>
            <a:srgbClr val="A4A3A4"/>
          </p15:clr>
        </p15:guide>
        <p15:guide id="39" orient="horz" pos="3085" userDrawn="1">
          <p15:clr>
            <a:srgbClr val="A4A3A4"/>
          </p15:clr>
        </p15:guide>
        <p15:guide id="40" orient="horz" pos="3101" userDrawn="1">
          <p15:clr>
            <a:srgbClr val="A4A3A4"/>
          </p15:clr>
        </p15:guide>
        <p15:guide id="41" orient="horz" pos="3088" userDrawn="1">
          <p15:clr>
            <a:srgbClr val="A4A3A4"/>
          </p15:clr>
        </p15:guide>
        <p15:guide id="42" orient="horz" pos="3105" userDrawn="1">
          <p15:clr>
            <a:srgbClr val="A4A3A4"/>
          </p15:clr>
        </p15:guide>
        <p15:guide id="43" orient="horz" pos="3092" userDrawn="1">
          <p15:clr>
            <a:srgbClr val="A4A3A4"/>
          </p15:clr>
        </p15:guide>
        <p15:guide id="44" orient="horz" pos="3110" userDrawn="1">
          <p15:clr>
            <a:srgbClr val="A4A3A4"/>
          </p15:clr>
        </p15:guide>
        <p15:guide id="45" orient="horz" pos="3123" userDrawn="1">
          <p15:clr>
            <a:srgbClr val="A4A3A4"/>
          </p15:clr>
        </p15:guide>
        <p15:guide id="46" orient="horz" pos="3126" userDrawn="1">
          <p15:clr>
            <a:srgbClr val="A4A3A4"/>
          </p15:clr>
        </p15:guide>
        <p15:guide id="47" orient="horz" pos="3114" userDrawn="1">
          <p15:clr>
            <a:srgbClr val="A4A3A4"/>
          </p15:clr>
        </p15:guide>
        <p15:guide id="48" orient="horz" pos="3130" userDrawn="1">
          <p15:clr>
            <a:srgbClr val="A4A3A4"/>
          </p15:clr>
        </p15:guide>
        <p15:guide id="49" orient="horz" pos="3063" userDrawn="1">
          <p15:clr>
            <a:srgbClr val="A4A3A4"/>
          </p15:clr>
        </p15:guide>
        <p15:guide id="50" orient="horz" pos="3081" userDrawn="1">
          <p15:clr>
            <a:srgbClr val="A4A3A4"/>
          </p15:clr>
        </p15:guide>
        <p15:guide id="51" orient="horz" pos="3067" userDrawn="1">
          <p15:clr>
            <a:srgbClr val="A4A3A4"/>
          </p15:clr>
        </p15:guide>
        <p15:guide id="52" orient="horz" pos="3072" userDrawn="1">
          <p15:clr>
            <a:srgbClr val="A4A3A4"/>
          </p15:clr>
        </p15:guide>
        <p15:guide id="53" orient="horz" pos="3143" userDrawn="1">
          <p15:clr>
            <a:srgbClr val="A4A3A4"/>
          </p15:clr>
        </p15:guide>
        <p15:guide id="54" orient="horz" pos="3148" userDrawn="1">
          <p15:clr>
            <a:srgbClr val="A4A3A4"/>
          </p15:clr>
        </p15:guide>
        <p15:guide id="55" orient="horz" pos="3135" userDrawn="1">
          <p15:clr>
            <a:srgbClr val="A4A3A4"/>
          </p15:clr>
        </p15:guide>
        <p15:guide id="56" orient="horz" pos="3152" userDrawn="1">
          <p15:clr>
            <a:srgbClr val="A4A3A4"/>
          </p15:clr>
        </p15:guide>
        <p15:guide id="57" pos="2175" userDrawn="1">
          <p15:clr>
            <a:srgbClr val="A4A3A4"/>
          </p15:clr>
        </p15:guide>
        <p15:guide id="58" pos="2136" userDrawn="1">
          <p15:clr>
            <a:srgbClr val="A4A3A4"/>
          </p15:clr>
        </p15:guide>
        <p15:guide id="59" pos="2179" userDrawn="1">
          <p15:clr>
            <a:srgbClr val="A4A3A4"/>
          </p15:clr>
        </p15:guide>
        <p15:guide id="60" pos="2139" userDrawn="1">
          <p15:clr>
            <a:srgbClr val="A4A3A4"/>
          </p15:clr>
        </p15:guide>
        <p15:guide id="61" pos="2138" userDrawn="1">
          <p15:clr>
            <a:srgbClr val="A4A3A4"/>
          </p15:clr>
        </p15:guide>
        <p15:guide id="62" pos="2183" userDrawn="1">
          <p15:clr>
            <a:srgbClr val="A4A3A4"/>
          </p15:clr>
        </p15:guide>
        <p15:guide id="63" pos="2145" userDrawn="1">
          <p15:clr>
            <a:srgbClr val="A4A3A4"/>
          </p15:clr>
        </p15:guide>
        <p15:guide id="64" pos="2142" userDrawn="1">
          <p15:clr>
            <a:srgbClr val="A4A3A4"/>
          </p15:clr>
        </p15:guide>
        <p15:guide id="65" pos="2140" userDrawn="1">
          <p15:clr>
            <a:srgbClr val="A4A3A4"/>
          </p15:clr>
        </p15:guide>
        <p15:guide id="66" pos="2187" userDrawn="1">
          <p15:clr>
            <a:srgbClr val="A4A3A4"/>
          </p15:clr>
        </p15:guide>
        <p15:guide id="67" pos="2148" userDrawn="1">
          <p15:clr>
            <a:srgbClr val="A4A3A4"/>
          </p15:clr>
        </p15:guide>
        <p15:guide id="68" pos="2171" userDrawn="1">
          <p15:clr>
            <a:srgbClr val="A4A3A4"/>
          </p15:clr>
        </p15:guide>
        <p15:guide id="69" pos="2134" userDrawn="1">
          <p15:clr>
            <a:srgbClr val="A4A3A4"/>
          </p15:clr>
        </p15:guide>
        <p15:guide id="71" pos="2141" userDrawn="1">
          <p15:clr>
            <a:srgbClr val="A4A3A4"/>
          </p15:clr>
        </p15:guide>
        <p15:guide id="72" pos="2146" userDrawn="1">
          <p15:clr>
            <a:srgbClr val="A4A3A4"/>
          </p15:clr>
        </p15:guide>
        <p15:guide id="73" pos="2143" userDrawn="1">
          <p15:clr>
            <a:srgbClr val="A4A3A4"/>
          </p15:clr>
        </p15:guide>
        <p15:guide id="74" pos="2190" userDrawn="1">
          <p15:clr>
            <a:srgbClr val="A4A3A4"/>
          </p15:clr>
        </p15:guide>
        <p15:guide id="75" pos="21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C5D1E6"/>
    <a:srgbClr val="004F9F"/>
    <a:srgbClr val="FF0000"/>
    <a:srgbClr val="00B050"/>
    <a:srgbClr val="FFD9D9"/>
    <a:srgbClr val="FFF3F3"/>
    <a:srgbClr val="A6A6A6"/>
    <a:srgbClr val="DDFFE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2716" autoAdjust="0"/>
  </p:normalViewPr>
  <p:slideViewPr>
    <p:cSldViewPr>
      <p:cViewPr varScale="1">
        <p:scale>
          <a:sx n="90" d="100"/>
          <a:sy n="90" d="100"/>
        </p:scale>
        <p:origin x="34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3264" y="-186"/>
      </p:cViewPr>
      <p:guideLst>
        <p:guide orient="horz" pos="4503"/>
        <p:guide pos="1490"/>
        <p:guide orient="horz" pos="4528"/>
        <p:guide pos="1464"/>
        <p:guide orient="horz" pos="4509"/>
        <p:guide orient="horz" pos="4533"/>
        <p:guide pos="1493"/>
        <p:guide pos="1466"/>
        <p:guide orient="horz" pos="4514"/>
        <p:guide orient="horz" pos="4539"/>
        <p:guide pos="1496"/>
        <p:guide pos="1469"/>
        <p:guide orient="horz" pos="4558"/>
        <p:guide orient="horz" pos="4564"/>
        <p:guide orient="horz" pos="4545"/>
        <p:guide orient="horz" pos="4570"/>
        <p:guide pos="1468"/>
        <p:guide pos="1499"/>
        <p:guide pos="1472"/>
        <p:guide orient="horz" pos="4472"/>
        <p:guide orient="horz" pos="4497"/>
        <p:guide orient="horz" pos="4478"/>
        <p:guide orient="horz" pos="4484"/>
        <p:guide pos="1488"/>
        <p:guide pos="1462"/>
        <p:guide pos="1467"/>
        <p:guide orient="horz" pos="4589"/>
        <p:guide orient="horz" pos="4595"/>
        <p:guide orient="horz" pos="4576"/>
        <p:guide orient="horz" pos="4601"/>
        <p:guide pos="1471"/>
        <p:guide pos="1502"/>
        <p:guide pos="1475"/>
        <p:guide pos="1470"/>
        <p:guide orient="horz" pos="3085"/>
        <p:guide orient="horz" pos="3101"/>
        <p:guide orient="horz" pos="3088"/>
        <p:guide orient="horz" pos="3105"/>
        <p:guide orient="horz" pos="3092"/>
        <p:guide orient="horz" pos="3110"/>
        <p:guide orient="horz" pos="3123"/>
        <p:guide orient="horz" pos="3126"/>
        <p:guide orient="horz" pos="3114"/>
        <p:guide orient="horz" pos="3130"/>
        <p:guide orient="horz" pos="3063"/>
        <p:guide orient="horz" pos="3081"/>
        <p:guide orient="horz" pos="3067"/>
        <p:guide orient="horz" pos="3072"/>
        <p:guide orient="horz" pos="3143"/>
        <p:guide orient="horz" pos="3148"/>
        <p:guide orient="horz" pos="3135"/>
        <p:guide orient="horz" pos="3152"/>
        <p:guide pos="2175"/>
        <p:guide pos="2136"/>
        <p:guide pos="2179"/>
        <p:guide pos="2139"/>
        <p:guide pos="2138"/>
        <p:guide pos="2183"/>
        <p:guide pos="2145"/>
        <p:guide pos="2142"/>
        <p:guide pos="2140"/>
        <p:guide pos="2187"/>
        <p:guide pos="2148"/>
        <p:guide pos="2171"/>
        <p:guide pos="2134"/>
        <p:guide pos="2141"/>
        <p:guide pos="2146"/>
        <p:guide pos="2143"/>
        <p:guide pos="2190"/>
        <p:guide pos="215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2951163" cy="496967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5"/>
            <a:ext cx="2951162" cy="496967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F66EDDE0-E973-48F4-BB39-AB2BF0B8656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42372"/>
            <a:ext cx="2951163" cy="49696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372"/>
            <a:ext cx="2951162" cy="49696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785EAFB3-DA94-4267-A49A-05B643AA9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72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6" y="9"/>
            <a:ext cx="2950474" cy="497046"/>
          </a:xfrm>
          <a:prstGeom prst="rect">
            <a:avLst/>
          </a:prstGeom>
        </p:spPr>
        <p:txBody>
          <a:bodyPr vert="horz" lIns="88300" tIns="44149" rIns="88300" bIns="441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52" y="9"/>
            <a:ext cx="2950474" cy="497046"/>
          </a:xfrm>
          <a:prstGeom prst="rect">
            <a:avLst/>
          </a:prstGeom>
        </p:spPr>
        <p:txBody>
          <a:bodyPr vert="horz" lIns="88300" tIns="44149" rIns="88300" bIns="441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38BA43-1D22-4E2E-B806-7DECD828456B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7338" cy="3733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00" tIns="44149" rIns="88300" bIns="4414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1" y="4721953"/>
            <a:ext cx="5447030" cy="4473415"/>
          </a:xfrm>
          <a:prstGeom prst="rect">
            <a:avLst/>
          </a:prstGeom>
        </p:spPr>
        <p:txBody>
          <a:bodyPr vert="horz" lIns="88300" tIns="44149" rIns="88300" bIns="4414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6" y="9442176"/>
            <a:ext cx="2950474" cy="497046"/>
          </a:xfrm>
          <a:prstGeom prst="rect">
            <a:avLst/>
          </a:prstGeom>
        </p:spPr>
        <p:txBody>
          <a:bodyPr vert="horz" lIns="88300" tIns="44149" rIns="88300" bIns="441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52" y="9442176"/>
            <a:ext cx="2950474" cy="497046"/>
          </a:xfrm>
          <a:prstGeom prst="rect">
            <a:avLst/>
          </a:prstGeom>
        </p:spPr>
        <p:txBody>
          <a:bodyPr vert="horz" lIns="88300" tIns="44149" rIns="88300" bIns="441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E9CADC-A172-44C8-A763-C6E3E4B11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78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725" y="744538"/>
            <a:ext cx="6637338" cy="3733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7435" indent="-275938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03743" indent="-220749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45244" indent="-220749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86744" indent="-220749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28243" indent="-220749" defTabSz="47982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69739" indent="-220749" defTabSz="47982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11239" indent="-220749" defTabSz="47982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752739" indent="-220749" defTabSz="47982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0D1374D-667A-4259-856C-4EE52E953A0C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9852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24038" y="328613"/>
            <a:ext cx="3390900" cy="19081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64036" y="2239646"/>
            <a:ext cx="6469441" cy="7202530"/>
          </a:xfrm>
        </p:spPr>
        <p:txBody>
          <a:bodyPr>
            <a:noAutofit/>
          </a:bodyPr>
          <a:lstStyle/>
          <a:p>
            <a:pPr algn="just" defTabSz="883214">
              <a:spcBef>
                <a:spcPts val="0"/>
              </a:spcBef>
              <a:defRPr/>
            </a:pPr>
            <a:endParaRPr lang="ru-RU" altLang="ru-RU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9CADC-A172-44C8-A763-C6E3E4B1140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5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54138" y="306388"/>
            <a:ext cx="4318000" cy="242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36044" y="2737857"/>
            <a:ext cx="6408712" cy="6697814"/>
          </a:xfrm>
        </p:spPr>
        <p:txBody>
          <a:bodyPr/>
          <a:lstStyle/>
          <a:p>
            <a:pPr algn="just" defTabSz="894361">
              <a:spcBef>
                <a:spcPts val="0"/>
              </a:spcBef>
              <a:defRPr/>
            </a:pP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9CADC-A172-44C8-A763-C6E3E4B1140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84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E9CADC-A172-44C8-A763-C6E3E4B1140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07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3188" y="266700"/>
            <a:ext cx="4062412" cy="22844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89686" y="2593819"/>
            <a:ext cx="6429420" cy="6553775"/>
          </a:xfrm>
        </p:spPr>
        <p:txBody>
          <a:bodyPr/>
          <a:lstStyle/>
          <a:p>
            <a:pPr algn="just" fontAlgn="ctr">
              <a:spcBef>
                <a:spcPts val="0"/>
              </a:spcBef>
            </a:pPr>
            <a:endParaRPr lang="ru-RU" sz="11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9CADC-A172-44C8-A763-C6E3E4B1140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119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3188" y="266700"/>
            <a:ext cx="4062412" cy="22844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89686" y="2593819"/>
            <a:ext cx="6429420" cy="6553775"/>
          </a:xfrm>
        </p:spPr>
        <p:txBody>
          <a:bodyPr/>
          <a:lstStyle/>
          <a:p>
            <a:pPr algn="just" fontAlgn="ctr">
              <a:spcBef>
                <a:spcPts val="0"/>
              </a:spcBef>
            </a:pPr>
            <a:endParaRPr lang="ru-RU" sz="11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9CADC-A172-44C8-A763-C6E3E4B1140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445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3188" y="266700"/>
            <a:ext cx="4062412" cy="22844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89686" y="2593819"/>
            <a:ext cx="6429420" cy="6553775"/>
          </a:xfrm>
        </p:spPr>
        <p:txBody>
          <a:bodyPr/>
          <a:lstStyle/>
          <a:p>
            <a:pPr algn="just" fontAlgn="ctr">
              <a:spcBef>
                <a:spcPts val="0"/>
              </a:spcBef>
            </a:pPr>
            <a:endParaRPr lang="ru-RU" sz="11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9CADC-A172-44C8-A763-C6E3E4B1140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99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2C7F3-50BD-43FF-9188-E1300EA9195F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66DF9-0DCC-4A02-80EA-9CE95246B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83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036E1-112D-4B57-87C3-14635389E394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FCC87-6E24-49BD-8775-41DBB1381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6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3939-59BD-4B8C-8BAD-19BFE5E4E06D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24B5-0E91-41B4-AF5A-1401217CA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44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78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60CF8-7CD6-4F16-B84D-3683C6B60B7B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5863-CCB3-400E-BF53-3AA084079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22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6A8C-C421-4E34-A874-E4F59FE23486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285E1-717C-4DA5-8A35-9FEFBE82E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60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FF096-7959-46F2-99BC-C5C6D84326E0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8C82A-F970-44D7-832F-E13A8B318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31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31DB-03BB-4813-99D0-21227B66DB01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AE035-7C73-45C6-B05A-D485BD2B8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BBB4-9D61-46BA-9CDC-27354D2BCC99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BD45D-B5E7-42D2-BE54-24E2233DC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9BBA-EBFF-404A-8315-68C8CADBFA87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66683-A172-4FD4-964B-12E874F99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15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6D86A-9613-4413-B48F-E9D2A2643952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7EB00-7FBE-471B-8B3A-376CB35E5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00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2093C-910F-40B1-A730-C85EBA899924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95DA-0E91-4145-B2D0-934776244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D37589-274C-48DE-9C9C-D434771E9B5E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827A52-B861-4250-B481-21C897C07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microsoft.com/office/2007/relationships/hdphoto" Target="../media/hdphoto1.wdp"/><Relationship Id="rId10" Type="http://schemas.openxmlformats.org/officeDocument/2006/relationships/image" Target="../media/image22.jpeg"/><Relationship Id="rId4" Type="http://schemas.openxmlformats.org/officeDocument/2006/relationships/image" Target="../media/image5.pn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3.jpe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11" Type="http://schemas.openxmlformats.org/officeDocument/2006/relationships/image" Target="../media/image31.jpeg"/><Relationship Id="rId5" Type="http://schemas.openxmlformats.org/officeDocument/2006/relationships/image" Target="../media/image2.png"/><Relationship Id="rId10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5.jp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1.png"/><Relationship Id="rId5" Type="http://schemas.openxmlformats.org/officeDocument/2006/relationships/image" Target="../media/image36.jp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7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7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5.png"/><Relationship Id="rId4" Type="http://schemas.openxmlformats.org/officeDocument/2006/relationships/image" Target="../media/image48.png"/><Relationship Id="rId9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jpe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0752"/>
            <a:ext cx="12210545" cy="5274105"/>
          </a:xfrm>
          <a:prstGeom prst="rect">
            <a:avLst/>
          </a:prstGeom>
          <a:solidFill>
            <a:srgbClr val="004F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43638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122" name="Picture 10" descr="face-transpert-text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85043"/>
            <a:ext cx="9144000" cy="204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3723687" y="6344410"/>
            <a:ext cx="4024547" cy="46567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1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altLang="ru-RU" sz="1100" dirty="0">
              <a:solidFill>
                <a:srgbClr val="004F9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 г.</a:t>
            </a:r>
            <a:r>
              <a:rPr lang="en-GB" altLang="ru-RU" sz="14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ru-RU" sz="1400" b="1" dirty="0">
              <a:solidFill>
                <a:srgbClr val="004F9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8" descr="dook.png">
            <a:extLst>
              <a:ext uri="{FF2B5EF4-FFF2-40B4-BE49-F238E27FC236}">
                <a16:creationId xmlns:a16="http://schemas.microsoft.com/office/drawing/2014/main" id="{1E913B86-D53D-43A4-8523-8DB28B39FC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1" y="5322024"/>
            <a:ext cx="3096345" cy="4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D409A4A8-A459-4B46-B9EE-0DB5DB1E2059}"/>
              </a:ext>
            </a:extLst>
          </p:cNvPr>
          <p:cNvSpPr txBox="1">
            <a:spLocks noGrp="1"/>
          </p:cNvSpPr>
          <p:nvPr/>
        </p:nvSpPr>
        <p:spPr bwMode="auto">
          <a:xfrm>
            <a:off x="11405590" y="6487818"/>
            <a:ext cx="361306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67" tIns="41983" rIns="83967" bIns="41983"/>
          <a:lstStyle>
            <a:lvl1pPr defTabSz="5191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91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91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91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91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004F9F"/>
                </a:solidFill>
                <a:latin typeface="Verdana" pitchFamily="34" charset="0"/>
                <a:ea typeface="ヒラギノ角ゴ ProN W3"/>
                <a:sym typeface="Lucida Grande"/>
              </a:rPr>
              <a:t>1</a:t>
            </a:r>
            <a:endParaRPr lang="en-US" altLang="ru-RU" sz="1000" dirty="0">
              <a:solidFill>
                <a:srgbClr val="004F9F"/>
              </a:solidFill>
              <a:latin typeface="Verdana" pitchFamily="34" charset="0"/>
              <a:ea typeface="ヒラギノ角ゴ ProN W3"/>
              <a:sym typeface="Lucida Grande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99DB2B0F-F723-4CCC-A11F-AA9F8C2DD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6" y="5806082"/>
            <a:ext cx="12034002" cy="32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Организация летней оздоровительной кампании-2025 в детских загородных центрах  ПАО «ММК»</a:t>
            </a:r>
            <a:endParaRPr lang="en-US" altLang="ru-RU" sz="1600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32191D1-D14C-43DD-BF43-02A580649357}"/>
              </a:ext>
            </a:extLst>
          </p:cNvPr>
          <p:cNvSpPr/>
          <p:nvPr/>
        </p:nvSpPr>
        <p:spPr>
          <a:xfrm>
            <a:off x="6683097" y="6133252"/>
            <a:ext cx="49141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1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Докладчик: Олег </a:t>
            </a:r>
            <a:r>
              <a:rPr lang="ru-RU" altLang="ru-RU" sz="1100" b="1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Мухтарович</a:t>
            </a:r>
            <a:r>
              <a:rPr lang="ru-RU" altLang="ru-RU" sz="11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 Закиров </a:t>
            </a:r>
          </a:p>
          <a:p>
            <a:pPr algn="just"/>
            <a:r>
              <a:rPr lang="ru-RU" altLang="ru-RU" sz="11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директор ЧУ ДО «Детский оздоровительно-образовательный комплекс» ПАО «ММК»</a:t>
            </a:r>
            <a:endParaRPr lang="ru-RU" altLang="ru-RU" sz="1100" b="1" dirty="0">
              <a:solidFill>
                <a:schemeClr val="tx2"/>
              </a:solidFill>
              <a:latin typeface="Verdan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65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7E09F61-83D3-4E4D-8AE1-7A7E7B2E3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5" y="1429078"/>
            <a:ext cx="6375548" cy="4640324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DBAEFA3-57B2-4C5B-9133-61B7F5013F88}"/>
              </a:ext>
            </a:extLst>
          </p:cNvPr>
          <p:cNvSpPr/>
          <p:nvPr/>
        </p:nvSpPr>
        <p:spPr>
          <a:xfrm>
            <a:off x="4912985" y="1392087"/>
            <a:ext cx="6949719" cy="838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5152B7A-03E4-4C22-A5A8-76A5322D2F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" t="5607" r="8126" b="5607"/>
          <a:stretch/>
        </p:blipFill>
        <p:spPr>
          <a:xfrm>
            <a:off x="7788586" y="2688194"/>
            <a:ext cx="1257409" cy="1754607"/>
          </a:xfrm>
          <a:prstGeom prst="rect">
            <a:avLst/>
          </a:prstGeom>
        </p:spPr>
      </p:pic>
      <p:sp>
        <p:nvSpPr>
          <p:cNvPr id="2" name="Line 1"/>
          <p:cNvSpPr>
            <a:spLocks noChangeShapeType="1"/>
          </p:cNvSpPr>
          <p:nvPr/>
        </p:nvSpPr>
        <p:spPr bwMode="auto">
          <a:xfrm flipV="1">
            <a:off x="191344" y="6069401"/>
            <a:ext cx="11809312" cy="59630"/>
          </a:xfrm>
          <a:prstGeom prst="line">
            <a:avLst/>
          </a:prstGeom>
          <a:noFill/>
          <a:ln w="12700">
            <a:solidFill>
              <a:srgbClr val="004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338803" y="384930"/>
            <a:ext cx="11411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организации летней оздоровительной кампании на ПАО «ММК». </a:t>
            </a:r>
            <a:endParaRPr lang="ru-RU" altLang="ru-RU" b="1" dirty="0">
              <a:solidFill>
                <a:srgbClr val="004F9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Номер слайда 3"/>
          <p:cNvSpPr txBox="1">
            <a:spLocks noGrp="1"/>
          </p:cNvSpPr>
          <p:nvPr/>
        </p:nvSpPr>
        <p:spPr bwMode="auto">
          <a:xfrm>
            <a:off x="11438509" y="6337159"/>
            <a:ext cx="361306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67" tIns="41983" rIns="83967" bIns="41983"/>
          <a:lstStyle>
            <a:lvl1pPr defTabSz="5191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91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91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91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91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004F9F"/>
                </a:solidFill>
                <a:latin typeface="Verdana" pitchFamily="34" charset="0"/>
                <a:ea typeface="ヒラギノ角ゴ ProN W3"/>
                <a:sym typeface="Lucida Grande"/>
              </a:rPr>
              <a:t>2</a:t>
            </a:r>
            <a:endParaRPr lang="en-US" altLang="ru-RU" sz="1000" dirty="0">
              <a:solidFill>
                <a:srgbClr val="004F9F"/>
              </a:solidFill>
              <a:latin typeface="Verdana" pitchFamily="34" charset="0"/>
              <a:ea typeface="ヒラギノ角ゴ ProN W3"/>
              <a:sym typeface="Lucida Grande"/>
            </a:endParaRPr>
          </a:p>
        </p:txBody>
      </p:sp>
      <p:sp>
        <p:nvSpPr>
          <p:cNvPr id="13" name="Line 1"/>
          <p:cNvSpPr>
            <a:spLocks noChangeShapeType="1"/>
          </p:cNvSpPr>
          <p:nvPr/>
        </p:nvSpPr>
        <p:spPr bwMode="auto">
          <a:xfrm flipV="1">
            <a:off x="186417" y="980727"/>
            <a:ext cx="11670223" cy="21738"/>
          </a:xfrm>
          <a:prstGeom prst="line">
            <a:avLst/>
          </a:prstGeom>
          <a:noFill/>
          <a:ln w="12700">
            <a:solidFill>
              <a:srgbClr val="004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"/>
          <p:cNvSpPr>
            <a:spLocks noChangeShapeType="1"/>
          </p:cNvSpPr>
          <p:nvPr/>
        </p:nvSpPr>
        <p:spPr bwMode="auto">
          <a:xfrm>
            <a:off x="186417" y="196928"/>
            <a:ext cx="11670223" cy="81330"/>
          </a:xfrm>
          <a:prstGeom prst="line">
            <a:avLst/>
          </a:prstGeom>
          <a:noFill/>
          <a:ln w="12700">
            <a:solidFill>
              <a:srgbClr val="004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502248" y="1023845"/>
            <a:ext cx="2986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ru-RU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ДООК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0AFC4B3-634E-FB42-A52B-CC1024B2D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458111"/>
              </p:ext>
            </p:extLst>
          </p:nvPr>
        </p:nvGraphicFramePr>
        <p:xfrm>
          <a:off x="4924380" y="1398003"/>
          <a:ext cx="6932260" cy="8439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73438">
                  <a:extLst>
                    <a:ext uri="{9D8B030D-6E8A-4147-A177-3AD203B41FA5}">
                      <a16:colId xmlns:a16="http://schemas.microsoft.com/office/drawing/2014/main" val="339038957"/>
                    </a:ext>
                  </a:extLst>
                </a:gridCol>
                <a:gridCol w="2058822">
                  <a:extLst>
                    <a:ext uri="{9D8B030D-6E8A-4147-A177-3AD203B41FA5}">
                      <a16:colId xmlns:a16="http://schemas.microsoft.com/office/drawing/2014/main" val="12623296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4F9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1000" b="0" dirty="0">
                        <a:solidFill>
                          <a:srgbClr val="004F9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4F9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Мощность </a:t>
                      </a:r>
                      <a:endParaRPr lang="ru-RU" sz="1000" b="0" dirty="0">
                        <a:solidFill>
                          <a:srgbClr val="004F9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595580"/>
                  </a:ext>
                </a:extLst>
              </a:tr>
              <a:tr h="2471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4F9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 ДООЦ «Уральские зори»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4F9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740 койко-мест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4140147"/>
                  </a:ext>
                </a:extLst>
              </a:tr>
              <a:tr h="2578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4F9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ДООЦ «Горное ущелье»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4F9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950 койко-мест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717952"/>
                  </a:ext>
                </a:extLst>
              </a:tr>
              <a:tr h="1902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4F9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** СТЛ «Скиф»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4F9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 койко-мест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9054760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3701D6-4FAF-A640-BFD5-89C21FA6E7E9}"/>
              </a:ext>
            </a:extLst>
          </p:cNvPr>
          <p:cNvSpPr/>
          <p:nvPr/>
        </p:nvSpPr>
        <p:spPr>
          <a:xfrm>
            <a:off x="338803" y="2569850"/>
            <a:ext cx="5202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ОХВАТ В ЛОК - </a:t>
            </a:r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8 550 </a:t>
            </a:r>
            <a:r>
              <a:rPr lang="ru-RU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чел.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52156" y="6219827"/>
            <a:ext cx="4200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ДООЦ - Детский оздоровительно-образовательный центр </a:t>
            </a:r>
          </a:p>
          <a:p>
            <a:r>
              <a:rPr lang="ru-RU" sz="8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** СТЛ – Спортивно-туристический лагерь</a:t>
            </a:r>
            <a:endParaRPr lang="ru-RU" sz="8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86797F6-B8C6-42A2-9425-A4144DCB8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26" y="6208233"/>
            <a:ext cx="2737341" cy="4084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CAF918-1785-4724-9749-9D97D6888A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90" y="2672111"/>
            <a:ext cx="1257408" cy="177820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82048D4-0074-4B4C-A4C0-889195110D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2" y="2360397"/>
            <a:ext cx="6586232" cy="2292739"/>
          </a:xfrm>
          <a:prstGeom prst="rect">
            <a:avLst/>
          </a:prstGeom>
        </p:spPr>
      </p:pic>
      <p:sp>
        <p:nvSpPr>
          <p:cNvPr id="25" name="Rectangle 70"/>
          <p:cNvSpPr>
            <a:spLocks noChangeArrowheads="1"/>
          </p:cNvSpPr>
          <p:nvPr/>
        </p:nvSpPr>
        <p:spPr bwMode="auto">
          <a:xfrm>
            <a:off x="6672065" y="2392239"/>
            <a:ext cx="5400599" cy="25179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>
            <a:spAutoFit/>
          </a:bodyPr>
          <a:lstStyle/>
          <a:p>
            <a:pPr marL="0" lvl="2" algn="ctr"/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Детские центры - лидеры сферы детского отдыха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1407E4D-345B-4FDA-B208-6777B08934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77" y="1769159"/>
            <a:ext cx="6949719" cy="10760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D4E9647-30C4-4F3B-9B2F-149E722FA5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67" y="4624255"/>
            <a:ext cx="1358199" cy="1438916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198B3B7-958B-E8AE-EDFD-F0F9CC220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7" t="12601" r="2290" b="14400"/>
          <a:stretch/>
        </p:blipFill>
        <p:spPr bwMode="auto">
          <a:xfrm>
            <a:off x="186417" y="1034859"/>
            <a:ext cx="4734519" cy="155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3902839-6355-8A41-87A2-677EA95F6445}"/>
              </a:ext>
            </a:extLst>
          </p:cNvPr>
          <p:cNvSpPr/>
          <p:nvPr/>
        </p:nvSpPr>
        <p:spPr>
          <a:xfrm>
            <a:off x="240046" y="2934960"/>
            <a:ext cx="638961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60%</a:t>
            </a:r>
            <a:r>
              <a:rPr lang="ru-RU" sz="12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дети сотрудников Группы ПАО «ММК» – </a:t>
            </a: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5 624</a:t>
            </a:r>
            <a:r>
              <a:rPr lang="ru-RU" sz="12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чел. 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субсидия  - </a:t>
            </a: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802</a:t>
            </a:r>
            <a:r>
              <a:rPr lang="ru-RU" sz="16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чел.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</a:t>
            </a:r>
            <a:r>
              <a:rPr lang="ru-RU" sz="1200" dirty="0" err="1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соц.отношений</a:t>
            </a:r>
            <a:r>
              <a:rPr lang="ru-RU" sz="12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Челябинской области (</a:t>
            </a:r>
            <a:r>
              <a:rPr lang="ru-RU" sz="1200" dirty="0" err="1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санкур</a:t>
            </a:r>
            <a:r>
              <a:rPr lang="ru-RU" sz="12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– </a:t>
            </a: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530</a:t>
            </a:r>
            <a:r>
              <a:rPr lang="ru-RU" sz="12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чел.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Комитет социальной политики Челябинска – </a:t>
            </a: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500</a:t>
            </a:r>
            <a:r>
              <a:rPr lang="ru-RU" sz="12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чел.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Департамент образования ХМАО – </a:t>
            </a: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748</a:t>
            </a:r>
            <a:r>
              <a:rPr lang="ru-RU" sz="12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чел.</a:t>
            </a: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rgbClr val="004F9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75ADC9C6-F5E6-4ABA-8DDF-13D4698F186C}"/>
              </a:ext>
            </a:extLst>
          </p:cNvPr>
          <p:cNvSpPr/>
          <p:nvPr/>
        </p:nvSpPr>
        <p:spPr>
          <a:xfrm>
            <a:off x="5453651" y="4669266"/>
            <a:ext cx="6586232" cy="138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8A523A-72AB-C046-94FC-A657DDB3E85E}"/>
              </a:ext>
            </a:extLst>
          </p:cNvPr>
          <p:cNvSpPr/>
          <p:nvPr/>
        </p:nvSpPr>
        <p:spPr>
          <a:xfrm>
            <a:off x="5414423" y="4750267"/>
            <a:ext cx="65862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ДООЦ «Уральские зори» - ТОП - 10 Всероссийского конкурса  «Лучший детский лагерь России» 2023 года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ДООЦ «Горное ущелье» - ТОП - 15 Всероссийского конкурса  «Лучший детский лагерь России» 2024 года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Программа «Большая игра. Искусственный интеллект» (совместно с лингвистической школой «Бритиш </a:t>
            </a:r>
            <a:r>
              <a:rPr lang="ru-RU" sz="12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клаб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») -  1 место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всероссийском конкурсе (2024 г.)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B3CE126-5990-4F4C-884A-B4B407AE13B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1" t="6798" r="8778" b="6137"/>
          <a:stretch/>
        </p:blipFill>
        <p:spPr>
          <a:xfrm>
            <a:off x="10738396" y="3082093"/>
            <a:ext cx="1213558" cy="172022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50D68B3-D483-4F7E-89FB-195B97CF67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96" y="2943925"/>
            <a:ext cx="1257409" cy="17789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704CE6B-007B-4B84-B7C8-B4756B3D2B1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t="6951" r="10306" b="6947"/>
          <a:stretch/>
        </p:blipFill>
        <p:spPr>
          <a:xfrm>
            <a:off x="8746767" y="3013414"/>
            <a:ext cx="1191018" cy="167447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F1180D1-9EC1-0948-B4D1-351716E5328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57" y="3517813"/>
            <a:ext cx="1420553" cy="1420553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323596A-AEFA-B7D8-D07F-873756E8ED21}"/>
              </a:ext>
            </a:extLst>
          </p:cNvPr>
          <p:cNvSpPr/>
          <p:nvPr/>
        </p:nvSpPr>
        <p:spPr>
          <a:xfrm>
            <a:off x="240674" y="2586958"/>
            <a:ext cx="6241278" cy="15837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F2413F-3082-C70D-7462-290DE2ED22DB}"/>
              </a:ext>
            </a:extLst>
          </p:cNvPr>
          <p:cNvSpPr/>
          <p:nvPr/>
        </p:nvSpPr>
        <p:spPr>
          <a:xfrm>
            <a:off x="317123" y="2606185"/>
            <a:ext cx="6797590" cy="15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ОХВАТ в ЛОК – </a:t>
            </a: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10 440 </a:t>
            </a:r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чел.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60% </a:t>
            </a:r>
            <a:r>
              <a:rPr lang="ru-RU" sz="14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дети сотрудников Группы ПАО «ММК» - </a:t>
            </a: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6 264 </a:t>
            </a:r>
            <a:r>
              <a:rPr lang="ru-RU" sz="14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чел.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Комитет социальной политики Челябинска – </a:t>
            </a: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495 </a:t>
            </a:r>
            <a:r>
              <a:rPr lang="ru-RU" sz="14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чел.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Профильные смены Движения Первых – </a:t>
            </a: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350 </a:t>
            </a:r>
            <a:r>
              <a:rPr lang="ru-RU" sz="14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чел.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Дети, стоящие на учете в ОДН - </a:t>
            </a: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</a:t>
            </a:r>
            <a:r>
              <a:rPr lang="ru-RU" sz="14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чел.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2F7C438-24CA-4DAD-92A5-AF28736C883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" y="3877415"/>
            <a:ext cx="3314003" cy="21955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2062E04-93CC-423B-8F2C-9087BC3E445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35" y="3909885"/>
            <a:ext cx="1331828" cy="13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5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9DF9BD6-66DD-4C49-B2D4-D07830EF66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751067"/>
            <a:ext cx="5902345" cy="4295912"/>
          </a:xfrm>
          <a:prstGeom prst="rect">
            <a:avLst/>
          </a:prstGeom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351034" y="340943"/>
            <a:ext cx="11340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0"/>
            <a:r>
              <a:rPr lang="ru-RU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Подготовка детских оздоровительно-образовательных центров.</a:t>
            </a:r>
            <a:endParaRPr lang="ru-RU" dirty="0">
              <a:solidFill>
                <a:srgbClr val="004F9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Line 1"/>
          <p:cNvSpPr>
            <a:spLocks noChangeShapeType="1"/>
          </p:cNvSpPr>
          <p:nvPr/>
        </p:nvSpPr>
        <p:spPr bwMode="auto">
          <a:xfrm flipV="1">
            <a:off x="186417" y="901892"/>
            <a:ext cx="11670223" cy="4671"/>
          </a:xfrm>
          <a:prstGeom prst="line">
            <a:avLst/>
          </a:prstGeom>
          <a:noFill/>
          <a:ln w="12700">
            <a:solidFill>
              <a:srgbClr val="004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Номер слайда 3"/>
          <p:cNvSpPr txBox="1">
            <a:spLocks noGrp="1"/>
          </p:cNvSpPr>
          <p:nvPr/>
        </p:nvSpPr>
        <p:spPr bwMode="auto">
          <a:xfrm>
            <a:off x="11257219" y="6368223"/>
            <a:ext cx="481594" cy="38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67" tIns="41983" rIns="83967" bIns="41983"/>
          <a:lstStyle>
            <a:lvl1pPr defTabSz="5191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91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91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91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91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004F9F"/>
                </a:solidFill>
                <a:latin typeface="Verdana" pitchFamily="34" charset="0"/>
                <a:ea typeface="ヒラギノ角ゴ ProN W3"/>
                <a:sym typeface="Lucida Grande"/>
              </a:rPr>
              <a:t>3</a:t>
            </a:r>
            <a:endParaRPr lang="en-US" altLang="ru-RU" sz="1000" dirty="0">
              <a:solidFill>
                <a:srgbClr val="004F9F"/>
              </a:solidFill>
              <a:latin typeface="Verdana" pitchFamily="34" charset="0"/>
              <a:ea typeface="ヒラギノ角ゴ ProN W3"/>
              <a:sym typeface="Lucida Grande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B3DFE1-DD25-4573-9AB5-84F7F5CA3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26" y="6208233"/>
            <a:ext cx="2737341" cy="4084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6FB467-9C89-4267-909F-DE3567D337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7" y="949433"/>
            <a:ext cx="288487" cy="288487"/>
          </a:xfrm>
          <a:prstGeom prst="rect">
            <a:avLst/>
          </a:prstGeom>
        </p:spPr>
      </p:pic>
      <p:sp>
        <p:nvSpPr>
          <p:cNvPr id="22" name="Rectangle 70"/>
          <p:cNvSpPr>
            <a:spLocks noChangeArrowheads="1"/>
          </p:cNvSpPr>
          <p:nvPr/>
        </p:nvSpPr>
        <p:spPr bwMode="auto">
          <a:xfrm>
            <a:off x="670065" y="903514"/>
            <a:ext cx="3985775" cy="5006943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anchor="ctr">
            <a:spAutoFit/>
          </a:bodyPr>
          <a:lstStyle/>
          <a:p>
            <a:pPr lvl="0"/>
            <a:r>
              <a:rPr lang="ru-RU" sz="17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Грант Министерства просвещения РФ </a:t>
            </a:r>
            <a:r>
              <a:rPr lang="ru-RU" sz="17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«Доступная среда» -</a:t>
            </a:r>
            <a:r>
              <a:rPr lang="ru-RU" sz="17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благоустройство территории и оборудование для проведения инклюзивных смен.</a:t>
            </a:r>
          </a:p>
          <a:p>
            <a:pPr lvl="0"/>
            <a:r>
              <a:rPr lang="ru-RU" sz="17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Новый интерактивный центр </a:t>
            </a:r>
            <a:endParaRPr lang="en-US" sz="1700" b="1" dirty="0">
              <a:solidFill>
                <a:srgbClr val="004F9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ru-RU" sz="17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ДООЦ «Горное ущелье» </a:t>
            </a:r>
          </a:p>
          <a:p>
            <a:pPr lvl="0"/>
            <a:r>
              <a:rPr lang="ru-RU" sz="17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аттракционом виртуальной реальности, интерактивный тир, интерактивная песочница и интерактивный пол Смарт-боб.</a:t>
            </a:r>
          </a:p>
          <a:p>
            <a:pPr lvl="0"/>
            <a:r>
              <a:rPr lang="ru-RU" sz="17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Новые </a:t>
            </a:r>
            <a:r>
              <a:rPr lang="ru-RU" sz="17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летние кинотеатры</a:t>
            </a:r>
            <a:r>
              <a:rPr lang="ru-RU" sz="17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под  </a:t>
            </a:r>
          </a:p>
          <a:p>
            <a:pPr lvl="0"/>
            <a:r>
              <a:rPr lang="ru-RU" sz="17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открытым небом.</a:t>
            </a:r>
          </a:p>
          <a:p>
            <a:pPr lvl="0"/>
            <a:r>
              <a:rPr lang="ru-RU" sz="17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Аттракционы «Аква-футбол».</a:t>
            </a:r>
            <a:endParaRPr lang="en-US" sz="1700" b="1" dirty="0">
              <a:solidFill>
                <a:srgbClr val="004F9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en-US" sz="17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«</a:t>
            </a:r>
            <a:r>
              <a:rPr lang="ru-RU" sz="17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Цифровой» помощник – </a:t>
            </a:r>
          </a:p>
          <a:p>
            <a:pPr lvl="0"/>
            <a:r>
              <a:rPr lang="ru-RU" sz="17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Робот Маша.</a:t>
            </a:r>
            <a:endParaRPr lang="ru-RU" sz="1700" dirty="0">
              <a:solidFill>
                <a:srgbClr val="004F9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700" dirty="0">
              <a:solidFill>
                <a:srgbClr val="004F9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700" dirty="0">
              <a:solidFill>
                <a:srgbClr val="004F9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3DEF4E1-3B51-412C-8368-2FDA8759DD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2" y="5333694"/>
            <a:ext cx="7284922" cy="107605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9E52EFE-3986-4013-B0C4-73E029AA1D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1" y="480736"/>
            <a:ext cx="7284922" cy="1076056"/>
          </a:xfrm>
          <a:prstGeom prst="rect">
            <a:avLst/>
          </a:prstGeom>
        </p:spPr>
      </p:pic>
      <p:sp>
        <p:nvSpPr>
          <p:cNvPr id="54" name="Line 1">
            <a:extLst>
              <a:ext uri="{FF2B5EF4-FFF2-40B4-BE49-F238E27FC236}">
                <a16:creationId xmlns:a16="http://schemas.microsoft.com/office/drawing/2014/main" id="{F16B428C-6C9E-41BC-A229-C939A9ED19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417" y="196928"/>
            <a:ext cx="11670223" cy="81330"/>
          </a:xfrm>
          <a:prstGeom prst="line">
            <a:avLst/>
          </a:prstGeom>
          <a:noFill/>
          <a:ln w="12700">
            <a:solidFill>
              <a:srgbClr val="004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Line 1">
            <a:extLst>
              <a:ext uri="{FF2B5EF4-FFF2-40B4-BE49-F238E27FC236}">
                <a16:creationId xmlns:a16="http://schemas.microsoft.com/office/drawing/2014/main" id="{2CF16C6A-5E54-4366-A0F1-6D1CA1C3EA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663" y="6070408"/>
            <a:ext cx="11691099" cy="19398"/>
          </a:xfrm>
          <a:prstGeom prst="line">
            <a:avLst/>
          </a:prstGeom>
          <a:noFill/>
          <a:ln w="12700">
            <a:solidFill>
              <a:srgbClr val="004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DF64BE8-84E6-41AD-9DE5-F5871E38C6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6" y="2276417"/>
            <a:ext cx="288487" cy="28848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B20C17B-61F2-47EC-B47D-9ECF44B665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764292"/>
            <a:ext cx="288487" cy="28848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1459D44-A51C-4AC3-B5E1-649C8EF10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7" y="4270900"/>
            <a:ext cx="288487" cy="28848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DE588C3-2066-4F3B-AC3D-89286B6DE3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1" y="4581128"/>
            <a:ext cx="288487" cy="28848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E6A94A-1C79-5C80-E8AE-3435F16E4917}"/>
              </a:ext>
            </a:extLst>
          </p:cNvPr>
          <p:cNvSpPr/>
          <p:nvPr/>
        </p:nvSpPr>
        <p:spPr>
          <a:xfrm>
            <a:off x="461990" y="975419"/>
            <a:ext cx="4193850" cy="4144602"/>
          </a:xfrm>
          <a:prstGeom prst="rect">
            <a:avLst/>
          </a:prstGeom>
          <a:solidFill>
            <a:srgbClr val="F7F7F7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B8BE68-D5AD-D653-CFEF-85591B18A5F6}"/>
              </a:ext>
            </a:extLst>
          </p:cNvPr>
          <p:cNvSpPr/>
          <p:nvPr/>
        </p:nvSpPr>
        <p:spPr>
          <a:xfrm>
            <a:off x="439628" y="947543"/>
            <a:ext cx="414857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Текущие ремонты в жилых корпусах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Устранение последствий паводка 2024 года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Навигация по территории ДООЦ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Новые палатки  в СТЛ «Скиф»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Новые экспонаты в патриотическом парке в ДООЦ «Горное ущелье»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Амфитеатр в ДООЦ «Уральские зори»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Сад Первых  (100 дубов) в ДООЦ «Уральские зори»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Оборудование для занятий (Музыкальная студия, Медиа-студия, радиорубка)</a:t>
            </a:r>
            <a:endParaRPr lang="ru-RU" sz="1400" dirty="0">
              <a:solidFill>
                <a:srgbClr val="004F9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2BE162-F88D-5F0D-7508-F71159BB2F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18" y="1191948"/>
            <a:ext cx="3918318" cy="17632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B5EEE8-58C7-1508-E6F3-BB56327D9B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8969" y="1151483"/>
            <a:ext cx="3615742" cy="24084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25B7C5-7738-03B7-9C62-04A492D5D1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45" y="2961654"/>
            <a:ext cx="1946534" cy="14599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16BECAB-1CA1-219C-4FFA-BC8DD35DA6F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9" t="19095" r="12179"/>
          <a:stretch/>
        </p:blipFill>
        <p:spPr>
          <a:xfrm>
            <a:off x="6517087" y="2939940"/>
            <a:ext cx="1541801" cy="287410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EFE9667-BAEA-0FA6-CB65-6F7A8AEB2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63"/>
          <a:stretch/>
        </p:blipFill>
        <p:spPr bwMode="auto">
          <a:xfrm>
            <a:off x="10114330" y="3513190"/>
            <a:ext cx="1970381" cy="23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3CF9B17-44CD-2ACB-794A-4398B2D56C4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99" y="4151504"/>
            <a:ext cx="2339296" cy="1662537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2B13CA7-2C8E-0AC7-34C0-0B2961C20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3565" r="8528"/>
          <a:stretch/>
        </p:blipFill>
        <p:spPr bwMode="auto">
          <a:xfrm>
            <a:off x="4608379" y="4187898"/>
            <a:ext cx="1934744" cy="162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алатка геологическая зимняя экспедиционная на базе 6ПП15 | Геологические  лагерные палатки">
            <a:extLst>
              <a:ext uri="{FF2B5EF4-FFF2-40B4-BE49-F238E27FC236}">
                <a16:creationId xmlns:a16="http://schemas.microsoft.com/office/drawing/2014/main" id="{CC9EEE4B-6DED-0DA9-D5C4-30D8E4D42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43" r="2872" b="12666"/>
          <a:stretch/>
        </p:blipFill>
        <p:spPr bwMode="auto">
          <a:xfrm>
            <a:off x="8064458" y="2943746"/>
            <a:ext cx="2243778" cy="120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18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4C3C26C-C6A2-49C4-B483-DE6B3F626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1" y="933460"/>
            <a:ext cx="7025694" cy="5113520"/>
          </a:xfrm>
          <a:prstGeom prst="rect">
            <a:avLst/>
          </a:prstGeom>
        </p:spPr>
      </p:pic>
      <p:pic>
        <p:nvPicPr>
          <p:cNvPr id="3074" name="Рисунок 8" descr="dook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6153740"/>
            <a:ext cx="27400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">
            <a:extLst>
              <a:ext uri="{FF2B5EF4-FFF2-40B4-BE49-F238E27FC236}">
                <a16:creationId xmlns:a16="http://schemas.microsoft.com/office/drawing/2014/main" id="{215C0C2F-0123-4910-A294-D5192385D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671" y="328655"/>
            <a:ext cx="11411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Безопасность летнего отдыха детей в детских центрах ПАО «ММК».</a:t>
            </a:r>
            <a:endParaRPr lang="ru-RU" altLang="ru-RU" b="1" dirty="0">
              <a:solidFill>
                <a:srgbClr val="004F9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Номер слайда 3">
            <a:extLst>
              <a:ext uri="{FF2B5EF4-FFF2-40B4-BE49-F238E27FC236}">
                <a16:creationId xmlns:a16="http://schemas.microsoft.com/office/drawing/2014/main" id="{EB2578E9-8003-4E00-8AED-DE4F774E93DD}"/>
              </a:ext>
            </a:extLst>
          </p:cNvPr>
          <p:cNvSpPr txBox="1">
            <a:spLocks noGrp="1"/>
          </p:cNvSpPr>
          <p:nvPr/>
        </p:nvSpPr>
        <p:spPr bwMode="auto">
          <a:xfrm>
            <a:off x="11257219" y="6368223"/>
            <a:ext cx="481594" cy="38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67" tIns="41983" rIns="83967" bIns="41983"/>
          <a:lstStyle>
            <a:lvl1pPr defTabSz="5191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91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91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91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91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004F9F"/>
                </a:solidFill>
                <a:latin typeface="Verdana" pitchFamily="34" charset="0"/>
                <a:ea typeface="ヒラギノ角ゴ ProN W3"/>
                <a:sym typeface="Lucida Grande"/>
              </a:rPr>
              <a:t>4</a:t>
            </a:r>
            <a:endParaRPr lang="en-US" altLang="ru-RU" sz="1000" dirty="0">
              <a:solidFill>
                <a:srgbClr val="004F9F"/>
              </a:solidFill>
              <a:latin typeface="Verdana" pitchFamily="34" charset="0"/>
              <a:ea typeface="ヒラギノ角ゴ ProN W3"/>
              <a:sym typeface="Lucida Grande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1DC2D9-A971-4B96-96F0-2D184C4706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" y="1018588"/>
            <a:ext cx="6676603" cy="4957649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6FD4CC33-255E-48F4-8FF3-25FC97080B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956256"/>
              </p:ext>
            </p:extLst>
          </p:nvPr>
        </p:nvGraphicFramePr>
        <p:xfrm>
          <a:off x="123814" y="2488839"/>
          <a:ext cx="1992435" cy="1970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orelDRAW" r:id="rId7" imgW="4570566" imgH="4521314" progId="CorelDraw.Graphic.22">
                  <p:embed/>
                </p:oleObj>
              </mc:Choice>
              <mc:Fallback>
                <p:oleObj name="CorelDRAW" r:id="rId7" imgW="4570566" imgH="4521314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3814" y="2488839"/>
                        <a:ext cx="1992435" cy="1970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612C0F3-41C5-415C-AEDB-A8113B2A12FC}"/>
              </a:ext>
            </a:extLst>
          </p:cNvPr>
          <p:cNvSpPr/>
          <p:nvPr/>
        </p:nvSpPr>
        <p:spPr>
          <a:xfrm>
            <a:off x="3120617" y="1196752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Проживание</a:t>
            </a:r>
            <a:endParaRPr lang="ru-RU" sz="2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6CBE61E-04E1-4428-A9EF-F4EEA05349D7}"/>
              </a:ext>
            </a:extLst>
          </p:cNvPr>
          <p:cNvSpPr/>
          <p:nvPr/>
        </p:nvSpPr>
        <p:spPr>
          <a:xfrm>
            <a:off x="4488769" y="3266555"/>
            <a:ext cx="1681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Питание</a:t>
            </a:r>
            <a:endParaRPr lang="ru-RU" sz="2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9D8B4DA-5E82-4EB4-BD11-871445BCCF02}"/>
              </a:ext>
            </a:extLst>
          </p:cNvPr>
          <p:cNvSpPr/>
          <p:nvPr/>
        </p:nvSpPr>
        <p:spPr>
          <a:xfrm>
            <a:off x="4165854" y="2231653"/>
            <a:ext cx="2097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Перевозки</a:t>
            </a:r>
            <a:endParaRPr lang="ru-RU" sz="2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A080620-DB06-46C4-959F-EBE83557C9E0}"/>
              </a:ext>
            </a:extLst>
          </p:cNvPr>
          <p:cNvSpPr/>
          <p:nvPr/>
        </p:nvSpPr>
        <p:spPr>
          <a:xfrm>
            <a:off x="4005681" y="4221088"/>
            <a:ext cx="2273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Территория</a:t>
            </a:r>
            <a:endParaRPr lang="ru-RU" sz="2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F80B4D0-B0C6-471B-9A21-9DBA6E2DD3E9}"/>
              </a:ext>
            </a:extLst>
          </p:cNvPr>
          <p:cNvSpPr/>
          <p:nvPr/>
        </p:nvSpPr>
        <p:spPr>
          <a:xfrm>
            <a:off x="3064512" y="5276431"/>
            <a:ext cx="2571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</a:t>
            </a:r>
            <a:endParaRPr lang="ru-RU" sz="2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6F67A2-63A4-4943-957A-02742065E6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065911"/>
            <a:ext cx="648072" cy="66129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BDBED4-76B8-49CE-AD11-DADAAFD1FE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09" y="2040809"/>
            <a:ext cx="648072" cy="66129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808E96F-6889-42C3-8E3A-3E1F533D27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34" y="3079743"/>
            <a:ext cx="648072" cy="66129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9134475-2DE1-4B7F-8F76-E9551125E2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09" y="4021455"/>
            <a:ext cx="648072" cy="66129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CD05793-E4CE-4747-872E-10ECE7C2BA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53" y="5035504"/>
            <a:ext cx="648072" cy="66129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E4545-3F6B-4C30-8D00-38001DF1B9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58" y="917822"/>
            <a:ext cx="3008683" cy="203228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F73EA45-A28A-4C1B-B6D6-3D44997CEC5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59" y="2756049"/>
            <a:ext cx="2929974" cy="1825079"/>
          </a:xfrm>
          <a:prstGeom prst="rect">
            <a:avLst/>
          </a:prstGeom>
        </p:spPr>
      </p:pic>
      <p:sp>
        <p:nvSpPr>
          <p:cNvPr id="49" name="Line 1">
            <a:extLst>
              <a:ext uri="{FF2B5EF4-FFF2-40B4-BE49-F238E27FC236}">
                <a16:creationId xmlns:a16="http://schemas.microsoft.com/office/drawing/2014/main" id="{5C221553-C1EF-4356-8123-7C0CBEFA6B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417" y="901892"/>
            <a:ext cx="11670223" cy="4671"/>
          </a:xfrm>
          <a:prstGeom prst="line">
            <a:avLst/>
          </a:prstGeom>
          <a:noFill/>
          <a:ln w="12700">
            <a:solidFill>
              <a:srgbClr val="004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Line 1">
            <a:extLst>
              <a:ext uri="{FF2B5EF4-FFF2-40B4-BE49-F238E27FC236}">
                <a16:creationId xmlns:a16="http://schemas.microsoft.com/office/drawing/2014/main" id="{5C259D21-F889-4479-B884-A237869ED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417" y="196928"/>
            <a:ext cx="11670223" cy="81330"/>
          </a:xfrm>
          <a:prstGeom prst="line">
            <a:avLst/>
          </a:prstGeom>
          <a:noFill/>
          <a:ln w="12700">
            <a:solidFill>
              <a:srgbClr val="004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Line 1">
            <a:extLst>
              <a:ext uri="{FF2B5EF4-FFF2-40B4-BE49-F238E27FC236}">
                <a16:creationId xmlns:a16="http://schemas.microsoft.com/office/drawing/2014/main" id="{C9CC9F96-0BF5-4542-B092-FB3738999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663" y="6070408"/>
            <a:ext cx="11691099" cy="19398"/>
          </a:xfrm>
          <a:prstGeom prst="line">
            <a:avLst/>
          </a:prstGeom>
          <a:noFill/>
          <a:ln w="12700">
            <a:solidFill>
              <a:srgbClr val="004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525B3C-692D-44EE-809D-F505E37AB8E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4"/>
          <a:stretch/>
        </p:blipFill>
        <p:spPr>
          <a:xfrm>
            <a:off x="6774614" y="4533354"/>
            <a:ext cx="5149779" cy="14941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FC59829-8182-40A6-858F-84A3E3EAFB5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079" y="2756050"/>
            <a:ext cx="2747314" cy="18250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17925FB-6661-42E9-8C47-AADDDEF9AD8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8" t="841" r="13704" b="10374"/>
          <a:stretch/>
        </p:blipFill>
        <p:spPr>
          <a:xfrm>
            <a:off x="9026245" y="908720"/>
            <a:ext cx="2898148" cy="184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8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A67793-32D1-4A61-ACB9-25E6FB6BC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1" y="2930632"/>
            <a:ext cx="4389549" cy="313770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5184924-A8E0-4C4D-8BD7-45D88EBD5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3" y="716996"/>
            <a:ext cx="4543492" cy="250201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89FA66B-657D-CA2D-1D9F-96DC4C36F3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5" t="7087" r="33608" b="32539"/>
          <a:stretch/>
        </p:blipFill>
        <p:spPr>
          <a:xfrm>
            <a:off x="6941138" y="1686606"/>
            <a:ext cx="1432585" cy="2360085"/>
          </a:xfrm>
          <a:prstGeom prst="rect">
            <a:avLst/>
          </a:prstGeom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87470" y="399000"/>
            <a:ext cx="10095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Комплектование кадров</a:t>
            </a:r>
            <a:r>
              <a:rPr lang="ru-RU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altLang="ru-RU" b="1" dirty="0">
              <a:solidFill>
                <a:srgbClr val="004F9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Номер слайда 3"/>
          <p:cNvSpPr txBox="1">
            <a:spLocks noGrp="1"/>
          </p:cNvSpPr>
          <p:nvPr/>
        </p:nvSpPr>
        <p:spPr bwMode="auto">
          <a:xfrm>
            <a:off x="11264471" y="6345518"/>
            <a:ext cx="361306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67" tIns="41983" rIns="83967" bIns="41983"/>
          <a:lstStyle>
            <a:lvl1pPr defTabSz="5191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91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91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91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91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004F9F"/>
                </a:solidFill>
                <a:latin typeface="Verdana" pitchFamily="34" charset="0"/>
                <a:ea typeface="ヒラギノ角ゴ ProN W3"/>
                <a:sym typeface="Lucida Grande"/>
              </a:rPr>
              <a:t>5</a:t>
            </a:r>
            <a:endParaRPr lang="en-US" altLang="ru-RU" sz="1000" dirty="0">
              <a:solidFill>
                <a:srgbClr val="004F9F"/>
              </a:solidFill>
              <a:latin typeface="Verdana" pitchFamily="34" charset="0"/>
              <a:ea typeface="ヒラギノ角ゴ ProN W3"/>
              <a:sym typeface="Lucida Grande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7BBF6E-CF47-4268-93B6-7D3A291EB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564" y="6260655"/>
            <a:ext cx="2737341" cy="4084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AAEA43-B365-45AC-A01B-85FF0BB9A2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1724" y="978144"/>
            <a:ext cx="484356" cy="8918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D81E7F-6F45-45BA-B239-C1834B95C4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6363" y="1061221"/>
            <a:ext cx="835661" cy="7312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362757-0755-4B15-8A07-C6A987DD11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3241" y="1022372"/>
            <a:ext cx="736246" cy="7312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2639E46-3167-4815-8BEA-C201FE2750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9612" y="1043196"/>
            <a:ext cx="786308" cy="8267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49B2E3-74DD-4B07-9A35-D556F7EA40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0743" y="1090423"/>
            <a:ext cx="841441" cy="63922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C62209E-9B1D-4AF5-8F1F-6135AEBE18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71686" y="990791"/>
            <a:ext cx="812746" cy="81274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7CC90F2-992F-4FB1-B96A-8A29A4A4AB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98517" y="981518"/>
            <a:ext cx="822019" cy="82201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FCCB49-1E4E-4190-A2D1-84F484DB831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0634" t="14142" r="10011" b="18469"/>
          <a:stretch/>
        </p:blipFill>
        <p:spPr>
          <a:xfrm>
            <a:off x="7892608" y="1212277"/>
            <a:ext cx="1227728" cy="37156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D5E6F5B-F999-4EBF-BC68-944872901FAD}"/>
              </a:ext>
            </a:extLst>
          </p:cNvPr>
          <p:cNvSpPr/>
          <p:nvPr/>
        </p:nvSpPr>
        <p:spPr>
          <a:xfrm>
            <a:off x="-24680" y="1309909"/>
            <a:ext cx="4965886" cy="1284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1465">
              <a:lnSpc>
                <a:spcPct val="107000"/>
              </a:lnSpc>
              <a:spcAft>
                <a:spcPts val="0"/>
              </a:spcAft>
              <a:tabLst>
                <a:tab pos="548005" algn="l"/>
              </a:tabLst>
            </a:pPr>
            <a:r>
              <a:rPr lang="ru-RU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Две школы вожатых</a:t>
            </a:r>
            <a:r>
              <a:rPr lang="ru-RU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- </a:t>
            </a:r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200</a:t>
            </a:r>
            <a:r>
              <a:rPr lang="ru-RU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чел. </a:t>
            </a:r>
          </a:p>
          <a:p>
            <a:pPr indent="291465">
              <a:lnSpc>
                <a:spcPct val="107000"/>
              </a:lnSpc>
              <a:spcAft>
                <a:spcPts val="0"/>
              </a:spcAft>
              <a:tabLst>
                <a:tab pos="548005" algn="l"/>
              </a:tabLst>
            </a:pPr>
            <a:r>
              <a:rPr lang="ru-RU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Магнитогорский педагогический </a:t>
            </a:r>
            <a:r>
              <a:rPr lang="en-US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indent="291465">
              <a:lnSpc>
                <a:spcPct val="107000"/>
              </a:lnSpc>
              <a:spcAft>
                <a:spcPts val="0"/>
              </a:spcAft>
              <a:tabLst>
                <a:tab pos="548005" algn="l"/>
              </a:tabLst>
            </a:pPr>
            <a:r>
              <a:rPr lang="ru-RU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колледж</a:t>
            </a:r>
            <a:r>
              <a:rPr lang="en-US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ИДПО «Горизонт» МГТУ </a:t>
            </a:r>
            <a:endParaRPr lang="en-US" dirty="0">
              <a:solidFill>
                <a:srgbClr val="004F9F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291465">
              <a:lnSpc>
                <a:spcPct val="107000"/>
              </a:lnSpc>
              <a:spcAft>
                <a:spcPts val="0"/>
              </a:spcAft>
              <a:tabLst>
                <a:tab pos="548005" algn="l"/>
              </a:tabLst>
            </a:pPr>
            <a:r>
              <a:rPr lang="ru-RU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им. Г.</a:t>
            </a:r>
            <a:r>
              <a:rPr lang="en-US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И.</a:t>
            </a:r>
            <a:r>
              <a:rPr lang="en-US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Носова.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8CBF4BF-0BC3-4A38-A8C6-B2CCC5861388}"/>
              </a:ext>
            </a:extLst>
          </p:cNvPr>
          <p:cNvSpPr/>
          <p:nvPr/>
        </p:nvSpPr>
        <p:spPr>
          <a:xfrm>
            <a:off x="4423623" y="3946254"/>
            <a:ext cx="3823310" cy="95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1465" algn="just">
              <a:lnSpc>
                <a:spcPct val="107000"/>
              </a:lnSpc>
              <a:spcAft>
                <a:spcPts val="0"/>
              </a:spcAft>
              <a:tabLst>
                <a:tab pos="548005" algn="l"/>
              </a:tabLst>
            </a:pPr>
            <a:r>
              <a:rPr lang="ru-RU" sz="1700" b="1" dirty="0">
                <a:solidFill>
                  <a:srgbClr val="004F9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стажеров </a:t>
            </a:r>
          </a:p>
          <a:p>
            <a:pPr indent="291465" algn="just">
              <a:lnSpc>
                <a:spcPct val="107000"/>
              </a:lnSpc>
              <a:spcAft>
                <a:spcPts val="0"/>
              </a:spcAft>
              <a:tabLst>
                <a:tab pos="548005" algn="l"/>
              </a:tabLst>
            </a:pPr>
            <a:r>
              <a:rPr lang="ru-RU" sz="1700" b="1" dirty="0">
                <a:solidFill>
                  <a:srgbClr val="004F9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(помощников вожатых)</a:t>
            </a:r>
            <a:r>
              <a:rPr lang="ru-RU" sz="1700" dirty="0">
                <a:solidFill>
                  <a:srgbClr val="004F9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291465" algn="just">
              <a:lnSpc>
                <a:spcPct val="107000"/>
              </a:lnSpc>
              <a:spcAft>
                <a:spcPts val="0"/>
              </a:spcAft>
              <a:tabLst>
                <a:tab pos="548005" algn="l"/>
              </a:tabLst>
            </a:pPr>
            <a:r>
              <a:rPr lang="ru-RU" sz="1700" dirty="0">
                <a:solidFill>
                  <a:srgbClr val="004F9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r>
              <a:rPr lang="ru-RU" sz="1700" dirty="0">
                <a:solidFill>
                  <a:srgbClr val="004F9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чел.</a:t>
            </a:r>
            <a:endParaRPr lang="ru-RU" sz="1700" dirty="0">
              <a:solidFill>
                <a:srgbClr val="004F9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BB70BE1-B435-4072-8ABC-C7EC02864B8E}"/>
              </a:ext>
            </a:extLst>
          </p:cNvPr>
          <p:cNvSpPr/>
          <p:nvPr/>
        </p:nvSpPr>
        <p:spPr>
          <a:xfrm>
            <a:off x="8802531" y="2627215"/>
            <a:ext cx="3155957" cy="317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1465" algn="just">
              <a:lnSpc>
                <a:spcPct val="107000"/>
              </a:lnSpc>
              <a:spcAft>
                <a:spcPts val="0"/>
              </a:spcAft>
              <a:tabLst>
                <a:tab pos="548005" algn="l"/>
              </a:tabLst>
            </a:pPr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Договоры с вузами   </a:t>
            </a:r>
          </a:p>
          <a:p>
            <a:pPr indent="291465" algn="just">
              <a:lnSpc>
                <a:spcPct val="107000"/>
              </a:lnSpc>
              <a:spcAft>
                <a:spcPts val="0"/>
              </a:spcAft>
              <a:tabLst>
                <a:tab pos="548005" algn="l"/>
              </a:tabLst>
            </a:pPr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колледжами:</a:t>
            </a:r>
            <a:endParaRPr lang="ru-RU" sz="16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8005" algn="l"/>
              </a:tabLst>
            </a:pPr>
            <a:r>
              <a:rPr lang="ru-RU" dirty="0">
                <a:solidFill>
                  <a:srgbClr val="004F9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Магнитогорск</a:t>
            </a:r>
            <a:endParaRPr lang="ru-RU" dirty="0">
              <a:solidFill>
                <a:srgbClr val="004F9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8005" algn="l"/>
              </a:tabLst>
            </a:pPr>
            <a:r>
              <a:rPr lang="ru-RU" dirty="0">
                <a:solidFill>
                  <a:srgbClr val="004F9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Челябинск</a:t>
            </a:r>
            <a:endParaRPr lang="ru-RU" dirty="0">
              <a:solidFill>
                <a:srgbClr val="004F9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8005" algn="l"/>
              </a:tabLst>
            </a:pPr>
            <a:r>
              <a:rPr lang="ru-RU" dirty="0">
                <a:solidFill>
                  <a:srgbClr val="004F9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Троицк</a:t>
            </a:r>
            <a:endParaRPr lang="ru-RU" dirty="0">
              <a:solidFill>
                <a:srgbClr val="004F9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8005" algn="l"/>
              </a:tabLst>
            </a:pPr>
            <a:r>
              <a:rPr lang="ru-RU" dirty="0">
                <a:solidFill>
                  <a:srgbClr val="004F9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</a:t>
            </a:r>
            <a:endParaRPr lang="ru-RU" dirty="0">
              <a:solidFill>
                <a:srgbClr val="004F9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8005" algn="l"/>
              </a:tabLst>
            </a:pPr>
            <a:r>
              <a:rPr lang="ru-RU" dirty="0">
                <a:solidFill>
                  <a:srgbClr val="004F9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Уфа (Башкортостан)</a:t>
            </a:r>
            <a:endParaRPr lang="ru-RU" dirty="0">
              <a:solidFill>
                <a:srgbClr val="004F9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8005" algn="l"/>
              </a:tabLst>
            </a:pPr>
            <a:r>
              <a:rPr lang="ru-RU" dirty="0">
                <a:solidFill>
                  <a:srgbClr val="004F9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Белорецк (Башкортостан)</a:t>
            </a:r>
            <a:endParaRPr lang="ru-RU" dirty="0">
              <a:solidFill>
                <a:srgbClr val="004F9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8005" algn="l"/>
              </a:tabLst>
            </a:pPr>
            <a:r>
              <a:rPr lang="ru-RU" dirty="0">
                <a:solidFill>
                  <a:srgbClr val="004F9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Орск </a:t>
            </a:r>
          </a:p>
          <a:p>
            <a:pPr lvl="0" algn="just">
              <a:spcAft>
                <a:spcPts val="0"/>
              </a:spcAft>
              <a:tabLst>
                <a:tab pos="548005" algn="l"/>
              </a:tabLst>
            </a:pPr>
            <a:r>
              <a:rPr lang="ru-RU" dirty="0">
                <a:solidFill>
                  <a:srgbClr val="004F9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(Оренбургская обл.)</a:t>
            </a:r>
            <a:endParaRPr lang="ru-RU" dirty="0">
              <a:solidFill>
                <a:srgbClr val="004F9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E74E4BB-5FE4-46F1-9D0F-4580384A1FB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2" y="2136920"/>
            <a:ext cx="4174448" cy="107605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41B8D9E-77D8-4BB9-8E7C-B64E8CCD784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0" y="626865"/>
            <a:ext cx="4174448" cy="107605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E4C8804-5C1C-4343-B934-A6FF4295D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3429000"/>
            <a:ext cx="4160271" cy="299477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8B7B831-D512-4C9D-BD5F-CA95BE4629E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934" y="5263907"/>
            <a:ext cx="3823310" cy="107605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1A4CFCC-5295-407D-A024-C705C3920C7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49" y="3314825"/>
            <a:ext cx="3823310" cy="1076056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88DB220-9C46-48DD-B275-D52D968F3BB0}"/>
              </a:ext>
            </a:extLst>
          </p:cNvPr>
          <p:cNvSpPr/>
          <p:nvPr/>
        </p:nvSpPr>
        <p:spPr>
          <a:xfrm>
            <a:off x="4412043" y="4902723"/>
            <a:ext cx="4487150" cy="91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1465">
              <a:lnSpc>
                <a:spcPct val="107000"/>
              </a:lnSpc>
              <a:spcAft>
                <a:spcPts val="0"/>
              </a:spcAft>
              <a:tabLst>
                <a:tab pos="548005" algn="l"/>
              </a:tabLst>
            </a:pPr>
            <a:r>
              <a:rPr lang="ru-RU" sz="1700" b="1" dirty="0">
                <a:solidFill>
                  <a:srgbClr val="004F9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Межрегиональный </a:t>
            </a:r>
          </a:p>
          <a:p>
            <a:pPr indent="291465">
              <a:lnSpc>
                <a:spcPct val="107000"/>
              </a:lnSpc>
              <a:spcAft>
                <a:spcPts val="0"/>
              </a:spcAft>
              <a:tabLst>
                <a:tab pos="548005" algn="l"/>
              </a:tabLst>
            </a:pPr>
            <a:r>
              <a:rPr lang="ru-RU" sz="1700" b="1" dirty="0">
                <a:solidFill>
                  <a:srgbClr val="004F9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студенческий   </a:t>
            </a:r>
          </a:p>
          <a:p>
            <a:pPr indent="291465">
              <a:lnSpc>
                <a:spcPct val="107000"/>
              </a:lnSpc>
              <a:spcAft>
                <a:spcPts val="0"/>
              </a:spcAft>
              <a:tabLst>
                <a:tab pos="548005" algn="l"/>
              </a:tabLst>
            </a:pPr>
            <a:r>
              <a:rPr lang="ru-RU" sz="1700" b="1" dirty="0">
                <a:solidFill>
                  <a:srgbClr val="004F9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отряд «ЗАРЯ».</a:t>
            </a:r>
            <a:endParaRPr lang="ru-RU" sz="1700" dirty="0">
              <a:solidFill>
                <a:srgbClr val="004F9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E8482E4-55E1-4C6B-8BA8-D71D52746DD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311633"/>
            <a:ext cx="3823310" cy="1076056"/>
          </a:xfrm>
          <a:prstGeom prst="rect">
            <a:avLst/>
          </a:prstGeom>
        </p:spPr>
      </p:pic>
      <p:sp>
        <p:nvSpPr>
          <p:cNvPr id="51" name="Line 1">
            <a:extLst>
              <a:ext uri="{FF2B5EF4-FFF2-40B4-BE49-F238E27FC236}">
                <a16:creationId xmlns:a16="http://schemas.microsoft.com/office/drawing/2014/main" id="{F0F68A1B-C79B-4D4C-80AC-50F6409EA6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344" y="6069401"/>
            <a:ext cx="11809312" cy="59630"/>
          </a:xfrm>
          <a:prstGeom prst="line">
            <a:avLst/>
          </a:prstGeom>
          <a:noFill/>
          <a:ln w="12700">
            <a:solidFill>
              <a:srgbClr val="004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Line 1">
            <a:extLst>
              <a:ext uri="{FF2B5EF4-FFF2-40B4-BE49-F238E27FC236}">
                <a16:creationId xmlns:a16="http://schemas.microsoft.com/office/drawing/2014/main" id="{730C4085-5529-4272-8D40-833AB2065C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417" y="980727"/>
            <a:ext cx="11670223" cy="21738"/>
          </a:xfrm>
          <a:prstGeom prst="line">
            <a:avLst/>
          </a:prstGeom>
          <a:noFill/>
          <a:ln w="12700">
            <a:solidFill>
              <a:srgbClr val="004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Line 1">
            <a:extLst>
              <a:ext uri="{FF2B5EF4-FFF2-40B4-BE49-F238E27FC236}">
                <a16:creationId xmlns:a16="http://schemas.microsoft.com/office/drawing/2014/main" id="{110B8220-EA86-4F88-85B4-6E445D41E2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417" y="196928"/>
            <a:ext cx="11670223" cy="81330"/>
          </a:xfrm>
          <a:prstGeom prst="line">
            <a:avLst/>
          </a:prstGeom>
          <a:noFill/>
          <a:ln w="12700">
            <a:solidFill>
              <a:srgbClr val="004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33CAB2-BD9C-4BEE-987B-3FFE3E77AA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58" y="1993358"/>
            <a:ext cx="2157822" cy="168013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4513363-26FD-4F91-9C36-2CC2AB816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43" y="1963387"/>
            <a:ext cx="3383117" cy="470581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5B95EE-1A6B-EEEF-D2A4-3478E9CF5F2E}"/>
              </a:ext>
            </a:extLst>
          </p:cNvPr>
          <p:cNvSpPr/>
          <p:nvPr/>
        </p:nvSpPr>
        <p:spPr>
          <a:xfrm>
            <a:off x="5032744" y="4517175"/>
            <a:ext cx="920928" cy="314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DF641D-FC77-5075-FAAE-05B4FB363DBA}"/>
              </a:ext>
            </a:extLst>
          </p:cNvPr>
          <p:cNvSpPr/>
          <p:nvPr/>
        </p:nvSpPr>
        <p:spPr>
          <a:xfrm>
            <a:off x="4535488" y="4521727"/>
            <a:ext cx="1680864" cy="36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225</a:t>
            </a:r>
            <a:r>
              <a:rPr lang="ru-RU" sz="16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чел.</a:t>
            </a:r>
          </a:p>
        </p:txBody>
      </p:sp>
    </p:spTree>
    <p:extLst>
      <p:ext uri="{BB962C8B-B14F-4D97-AF65-F5344CB8AC3E}">
        <p14:creationId xmlns:p14="http://schemas.microsoft.com/office/powerpoint/2010/main" val="132132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F867C46-1740-41A2-AFF9-7C12131D8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" y="261802"/>
            <a:ext cx="4301823" cy="67911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13035E-E3D6-4A86-8CE9-843F595BD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877" y="1027345"/>
            <a:ext cx="5993208" cy="4149144"/>
          </a:xfrm>
          <a:prstGeom prst="rect">
            <a:avLst/>
          </a:prstGeom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335360" y="396326"/>
            <a:ext cx="10095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Результаты проверки МВК</a:t>
            </a:r>
            <a:r>
              <a:rPr lang="ru-RU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altLang="ru-RU" b="1" dirty="0">
              <a:solidFill>
                <a:srgbClr val="004F9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Номер слайда 3"/>
          <p:cNvSpPr txBox="1">
            <a:spLocks noGrp="1"/>
          </p:cNvSpPr>
          <p:nvPr/>
        </p:nvSpPr>
        <p:spPr bwMode="auto">
          <a:xfrm>
            <a:off x="11264471" y="6345518"/>
            <a:ext cx="361306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67" tIns="41983" rIns="83967" bIns="41983"/>
          <a:lstStyle>
            <a:lvl1pPr defTabSz="5191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91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91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91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91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004F9F"/>
                </a:solidFill>
                <a:latin typeface="Verdana" pitchFamily="34" charset="0"/>
                <a:ea typeface="ヒラギノ角ゴ ProN W3"/>
                <a:sym typeface="Lucida Grande"/>
              </a:rPr>
              <a:t>6</a:t>
            </a:r>
            <a:endParaRPr lang="en-US" altLang="ru-RU" sz="1000" dirty="0">
              <a:solidFill>
                <a:srgbClr val="004F9F"/>
              </a:solidFill>
              <a:latin typeface="Verdana" pitchFamily="34" charset="0"/>
              <a:ea typeface="ヒラギノ角ゴ ProN W3"/>
              <a:sym typeface="Lucida Grande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7BBF6E-CF47-4268-93B6-7D3A291EB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64" y="6260655"/>
            <a:ext cx="2737341" cy="4084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C12F25F-8029-4CEB-8D24-60CE0B57D5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/>
          <a:stretch/>
        </p:blipFill>
        <p:spPr>
          <a:xfrm>
            <a:off x="4475910" y="1260055"/>
            <a:ext cx="1649459" cy="22690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79F7124-F6F2-4F38-8C52-4BA5C1CF31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/>
          <a:stretch/>
        </p:blipFill>
        <p:spPr>
          <a:xfrm>
            <a:off x="5083118" y="2938109"/>
            <a:ext cx="1664690" cy="229124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9202394-20CA-4E9D-A984-294BDFD715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94067" y="3952846"/>
            <a:ext cx="1396677" cy="18074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8D12FC4-9FC6-4C92-B209-73CBEE8A2F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98509" y="4187925"/>
            <a:ext cx="1569030" cy="20305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AA01D1-2424-4F62-96F1-E94B21AF9E7A}"/>
              </a:ext>
            </a:extLst>
          </p:cNvPr>
          <p:cNvSpPr/>
          <p:nvPr/>
        </p:nvSpPr>
        <p:spPr>
          <a:xfrm>
            <a:off x="145993" y="1084171"/>
            <a:ext cx="3912096" cy="4892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РЕЕСТРЫ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реестр Челябинской области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реестр республики Башкортостан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ГИС (государственная информационная система) «Учет детей и подростков республики Башкортостан, нуждающихся и пользующихся услугами отдыха и оздоровления»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ПИК (программно-информационный комплекс) «Государственный реестр курортного фонда Российской Федерации»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62C49E7-FCAB-4BF7-8D2D-8E2FE2F5B161}"/>
              </a:ext>
            </a:extLst>
          </p:cNvPr>
          <p:cNvSpPr/>
          <p:nvPr/>
        </p:nvSpPr>
        <p:spPr>
          <a:xfrm>
            <a:off x="8174812" y="5340325"/>
            <a:ext cx="3681828" cy="68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800"/>
              </a:spcAft>
            </a:pPr>
            <a:r>
              <a:rPr lang="ru-RU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АКТЫ приемки ДООЦ</a:t>
            </a:r>
          </a:p>
          <a:p>
            <a:pPr indent="449580" algn="ctr">
              <a:spcAft>
                <a:spcPts val="800"/>
              </a:spcAft>
            </a:pPr>
            <a:r>
              <a:rPr lang="ru-RU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ПОЛУЧЕНЫ</a:t>
            </a:r>
            <a:endParaRPr lang="ru-RU" sz="1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ine 1">
            <a:extLst>
              <a:ext uri="{FF2B5EF4-FFF2-40B4-BE49-F238E27FC236}">
                <a16:creationId xmlns:a16="http://schemas.microsoft.com/office/drawing/2014/main" id="{6D07C1EA-DE90-445E-AC7A-AB11E3268C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344" y="6069401"/>
            <a:ext cx="11809312" cy="59630"/>
          </a:xfrm>
          <a:prstGeom prst="line">
            <a:avLst/>
          </a:prstGeom>
          <a:noFill/>
          <a:ln w="12700">
            <a:solidFill>
              <a:srgbClr val="004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1">
            <a:extLst>
              <a:ext uri="{FF2B5EF4-FFF2-40B4-BE49-F238E27FC236}">
                <a16:creationId xmlns:a16="http://schemas.microsoft.com/office/drawing/2014/main" id="{F5E155B2-2F33-4BB3-ACBE-3E91AD91A8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417" y="980727"/>
            <a:ext cx="11670223" cy="21738"/>
          </a:xfrm>
          <a:prstGeom prst="line">
            <a:avLst/>
          </a:prstGeom>
          <a:noFill/>
          <a:ln w="12700">
            <a:solidFill>
              <a:srgbClr val="004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1">
            <a:extLst>
              <a:ext uri="{FF2B5EF4-FFF2-40B4-BE49-F238E27FC236}">
                <a16:creationId xmlns:a16="http://schemas.microsoft.com/office/drawing/2014/main" id="{39E3D0B1-9D43-4A17-9F21-A545F811D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417" y="196928"/>
            <a:ext cx="11670223" cy="81330"/>
          </a:xfrm>
          <a:prstGeom prst="line">
            <a:avLst/>
          </a:prstGeom>
          <a:noFill/>
          <a:ln w="12700">
            <a:solidFill>
              <a:srgbClr val="004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11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8" descr="dook.png">
            <a:extLst>
              <a:ext uri="{FF2B5EF4-FFF2-40B4-BE49-F238E27FC236}">
                <a16:creationId xmlns:a16="http://schemas.microsoft.com/office/drawing/2014/main" id="{DB6D2517-6BE9-435F-AEDB-26FDB4920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6153740"/>
            <a:ext cx="27400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1">
            <a:extLst>
              <a:ext uri="{FF2B5EF4-FFF2-40B4-BE49-F238E27FC236}">
                <a16:creationId xmlns:a16="http://schemas.microsoft.com/office/drawing/2014/main" id="{93FC2C69-B095-49CC-82C4-5EEBA821E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671" y="328655"/>
            <a:ext cx="11411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 лета 2025. </a:t>
            </a:r>
            <a:endParaRPr lang="ru-RU" altLang="ru-RU" b="1" dirty="0">
              <a:solidFill>
                <a:srgbClr val="004F9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Номер слайда 3">
            <a:extLst>
              <a:ext uri="{FF2B5EF4-FFF2-40B4-BE49-F238E27FC236}">
                <a16:creationId xmlns:a16="http://schemas.microsoft.com/office/drawing/2014/main" id="{D62D5155-35E4-4E63-ADF3-E86E4B3052F4}"/>
              </a:ext>
            </a:extLst>
          </p:cNvPr>
          <p:cNvSpPr txBox="1">
            <a:spLocks noGrp="1"/>
          </p:cNvSpPr>
          <p:nvPr/>
        </p:nvSpPr>
        <p:spPr bwMode="auto">
          <a:xfrm>
            <a:off x="11257219" y="6368223"/>
            <a:ext cx="481594" cy="38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67" tIns="41983" rIns="83967" bIns="41983"/>
          <a:lstStyle>
            <a:lvl1pPr defTabSz="5191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91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91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91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91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004F9F"/>
                </a:solidFill>
                <a:latin typeface="Verdana" pitchFamily="34" charset="0"/>
                <a:ea typeface="ヒラギノ角ゴ ProN W3"/>
                <a:sym typeface="Lucida Grande"/>
              </a:rPr>
              <a:t>7</a:t>
            </a:r>
            <a:endParaRPr lang="en-US" altLang="ru-RU" sz="1000" dirty="0">
              <a:solidFill>
                <a:srgbClr val="004F9F"/>
              </a:solidFill>
              <a:latin typeface="Verdana" pitchFamily="34" charset="0"/>
              <a:ea typeface="ヒラギノ角ゴ ProN W3"/>
              <a:sym typeface="Lucida Grande"/>
            </a:endParaRPr>
          </a:p>
        </p:txBody>
      </p:sp>
      <p:sp>
        <p:nvSpPr>
          <p:cNvPr id="59" name="Line 1">
            <a:extLst>
              <a:ext uri="{FF2B5EF4-FFF2-40B4-BE49-F238E27FC236}">
                <a16:creationId xmlns:a16="http://schemas.microsoft.com/office/drawing/2014/main" id="{2B050441-3C40-497F-B522-3C4D350E64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417" y="901892"/>
            <a:ext cx="11670223" cy="4671"/>
          </a:xfrm>
          <a:prstGeom prst="line">
            <a:avLst/>
          </a:prstGeom>
          <a:noFill/>
          <a:ln w="12700">
            <a:solidFill>
              <a:srgbClr val="004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" name="Line 1">
            <a:extLst>
              <a:ext uri="{FF2B5EF4-FFF2-40B4-BE49-F238E27FC236}">
                <a16:creationId xmlns:a16="http://schemas.microsoft.com/office/drawing/2014/main" id="{13403BE5-0199-4D87-AFB9-66E7D40268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417" y="196928"/>
            <a:ext cx="11670223" cy="81330"/>
          </a:xfrm>
          <a:prstGeom prst="line">
            <a:avLst/>
          </a:prstGeom>
          <a:noFill/>
          <a:ln w="12700">
            <a:solidFill>
              <a:srgbClr val="004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" name="Line 1">
            <a:extLst>
              <a:ext uri="{FF2B5EF4-FFF2-40B4-BE49-F238E27FC236}">
                <a16:creationId xmlns:a16="http://schemas.microsoft.com/office/drawing/2014/main" id="{B22144ED-F77C-47DD-A436-99A419D5AC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663" y="6070408"/>
            <a:ext cx="11691099" cy="19398"/>
          </a:xfrm>
          <a:prstGeom prst="line">
            <a:avLst/>
          </a:prstGeom>
          <a:noFill/>
          <a:ln w="12700">
            <a:solidFill>
              <a:srgbClr val="004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B151818-7500-4B7E-92C5-529513FCF6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7" y="547059"/>
            <a:ext cx="11595513" cy="107605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B5EE9FF-207C-4863-A284-C98FAE436B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6" y="5152959"/>
            <a:ext cx="11595513" cy="1076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EA4E6C-6C1D-9EEF-920B-AAF63579569E}"/>
              </a:ext>
            </a:extLst>
          </p:cNvPr>
          <p:cNvSpPr txBox="1"/>
          <p:nvPr/>
        </p:nvSpPr>
        <p:spPr>
          <a:xfrm>
            <a:off x="3647728" y="328655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F9F"/>
                </a:solidFill>
                <a:latin typeface="Verdana"/>
                <a:cs typeface="Verdana"/>
              </a:rPr>
              <a:t>ЛЕТО - ВРЕМЯ ПРИКЛЮЧЕНИЙ</a:t>
            </a:r>
            <a:endParaRPr lang="ru-RU" dirty="0">
              <a:solidFill>
                <a:srgbClr val="004F9F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4AD508E-D64E-A08A-7808-5E20F84E6334}"/>
              </a:ext>
            </a:extLst>
          </p:cNvPr>
          <p:cNvSpPr txBox="1">
            <a:spLocks/>
          </p:cNvSpPr>
          <p:nvPr/>
        </p:nvSpPr>
        <p:spPr>
          <a:xfrm>
            <a:off x="280523" y="1325221"/>
            <a:ext cx="4727982" cy="38277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Font typeface="Arial" pitchFamily="34" charset="0"/>
              <a:buNone/>
            </a:pPr>
            <a:r>
              <a:rPr lang="ru-RU" dirty="0">
                <a:latin typeface="Verdana" panose="020B0604030504040204" pitchFamily="34" charset="0"/>
                <a:ea typeface="Calibri"/>
                <a:cs typeface="Times New Roman"/>
              </a:rPr>
              <a:t>    </a:t>
            </a:r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Calibri"/>
                <a:cs typeface="Times New Roman"/>
              </a:rPr>
              <a:t>Тематика смен: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cs typeface="Times New Roman"/>
              </a:rPr>
              <a:t>Проект «Человек и мир вокруг  него (</a:t>
            </a:r>
            <a:r>
              <a:rPr lang="en-US" sz="1600" b="1" dirty="0">
                <a:solidFill>
                  <a:srgbClr val="004F9F"/>
                </a:solidFill>
                <a:latin typeface="Verdana" panose="020B0604030504040204" pitchFamily="34" charset="0"/>
                <a:cs typeface="Times New Roman"/>
              </a:rPr>
              <a:t>HUMAN+</a:t>
            </a: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cs typeface="Times New Roman"/>
              </a:rPr>
              <a:t>)»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cs typeface="Times New Roman"/>
              </a:rPr>
              <a:t>Спасибо за Победу!</a:t>
            </a:r>
            <a:endParaRPr lang="en-US" sz="1600" b="1" dirty="0">
              <a:solidFill>
                <a:srgbClr val="004F9F"/>
              </a:solidFill>
              <a:latin typeface="Verdana" panose="020B0604030504040204" pitchFamily="34" charset="0"/>
              <a:cs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cs typeface="Times New Roman"/>
              </a:rPr>
              <a:t>Смены ДВИЖЕНИЯ ПЕРВЫХ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cs typeface="Times New Roman"/>
              </a:rPr>
              <a:t>АРТ-платформа (художественное творчество)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cs typeface="Times New Roman"/>
              </a:rPr>
              <a:t>ЯРКО! </a:t>
            </a:r>
            <a:r>
              <a:rPr lang="ru-RU" sz="1600" b="1" dirty="0" err="1">
                <a:solidFill>
                  <a:srgbClr val="004F9F"/>
                </a:solidFill>
                <a:latin typeface="Verdana" panose="020B0604030504040204" pitchFamily="34" charset="0"/>
                <a:cs typeface="Times New Roman"/>
              </a:rPr>
              <a:t>КиноШКа</a:t>
            </a: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cs typeface="Times New Roman"/>
              </a:rPr>
              <a:t>!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cs typeface="Times New Roman"/>
              </a:rPr>
              <a:t>Миру-Мир!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cs typeface="Times New Roman"/>
              </a:rPr>
              <a:t>Рюкзак сказок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rgbClr val="004F9F"/>
                </a:solidFill>
                <a:latin typeface="Verdana" panose="020B0604030504040204" pitchFamily="34" charset="0"/>
                <a:cs typeface="Times New Roman"/>
              </a:rPr>
              <a:t>Фиджитал</a:t>
            </a:r>
            <a:r>
              <a:rPr lang="ru-RU" sz="1600" b="1" dirty="0">
                <a:solidFill>
                  <a:srgbClr val="004F9F"/>
                </a:solidFill>
                <a:latin typeface="Verdana" panose="020B0604030504040204" pitchFamily="34" charset="0"/>
                <a:cs typeface="Times New Roman"/>
              </a:rPr>
              <a:t>-лагерь</a:t>
            </a:r>
            <a:endParaRPr lang="ru-RU" sz="1600" b="1" dirty="0">
              <a:solidFill>
                <a:srgbClr val="004F9F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7C1434-EE34-836F-6F7F-EF98B6648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6473" y="2808202"/>
            <a:ext cx="2049991" cy="28530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3DF8C3-C077-BEEA-FD47-558F6F50D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287" y="1302053"/>
            <a:ext cx="1380364" cy="15400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C5E178-9C29-1F80-E300-CD218D55DC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829" y="1471271"/>
            <a:ext cx="1839476" cy="19652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6D50AD-7B25-F565-5196-00CE3A57940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551" r="7916"/>
          <a:stretch/>
        </p:blipFill>
        <p:spPr>
          <a:xfrm>
            <a:off x="5555493" y="1261396"/>
            <a:ext cx="2150426" cy="18191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0E25E7-13E5-BF02-A4E0-BBE75837E6E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64" t="17438" r="48103" b="53185"/>
          <a:stretch/>
        </p:blipFill>
        <p:spPr>
          <a:xfrm>
            <a:off x="7041821" y="3695545"/>
            <a:ext cx="2304016" cy="18791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24CD1BE-842B-2ABB-2B34-AC4C9FF126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51" y="3360667"/>
            <a:ext cx="1563733" cy="1563733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243581D-7AEC-B681-3BF2-E30DA6BF1212}"/>
              </a:ext>
            </a:extLst>
          </p:cNvPr>
          <p:cNvSpPr txBox="1">
            <a:spLocks/>
          </p:cNvSpPr>
          <p:nvPr/>
        </p:nvSpPr>
        <p:spPr>
          <a:xfrm>
            <a:off x="350011" y="4929818"/>
            <a:ext cx="6728310" cy="770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  <a:latin typeface="Verdana"/>
                <a:cs typeface="Verdana"/>
              </a:rPr>
              <a:t>Интерактивный музей «История, которую мы помним» - проект РСО Магнитогорска</a:t>
            </a:r>
          </a:p>
        </p:txBody>
      </p:sp>
    </p:spTree>
    <p:extLst>
      <p:ext uri="{BB962C8B-B14F-4D97-AF65-F5344CB8AC3E}">
        <p14:creationId xmlns:p14="http://schemas.microsoft.com/office/powerpoint/2010/main" val="2835640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F922534-49BB-4A93-A062-86A11EE589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43" r="27" b="16063"/>
          <a:stretch/>
        </p:blipFill>
        <p:spPr>
          <a:xfrm>
            <a:off x="186417" y="1046007"/>
            <a:ext cx="11729717" cy="4625663"/>
          </a:xfrm>
          <a:prstGeom prst="rect">
            <a:avLst/>
          </a:prstGeom>
        </p:spPr>
      </p:pic>
      <p:pic>
        <p:nvPicPr>
          <p:cNvPr id="3" name="Рисунок 8" descr="dook.png">
            <a:extLst>
              <a:ext uri="{FF2B5EF4-FFF2-40B4-BE49-F238E27FC236}">
                <a16:creationId xmlns:a16="http://schemas.microsoft.com/office/drawing/2014/main" id="{2643B077-3692-4840-9874-8935A58B37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6153740"/>
            <a:ext cx="27400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4575EFBE-3115-49C9-A3B4-DC74C318A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671" y="328655"/>
            <a:ext cx="11411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4F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Заключение.</a:t>
            </a:r>
            <a:endParaRPr lang="ru-RU" altLang="ru-RU" b="1" dirty="0">
              <a:solidFill>
                <a:srgbClr val="004F9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3D4ECDE6-CE07-463C-9CC5-6BD0FCA194CA}"/>
              </a:ext>
            </a:extLst>
          </p:cNvPr>
          <p:cNvSpPr txBox="1">
            <a:spLocks noGrp="1"/>
          </p:cNvSpPr>
          <p:nvPr/>
        </p:nvSpPr>
        <p:spPr bwMode="auto">
          <a:xfrm>
            <a:off x="11257219" y="6368223"/>
            <a:ext cx="481594" cy="38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67" tIns="41983" rIns="83967" bIns="41983"/>
          <a:lstStyle>
            <a:lvl1pPr defTabSz="5191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91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91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91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91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004F9F"/>
                </a:solidFill>
                <a:latin typeface="Verdana" pitchFamily="34" charset="0"/>
                <a:ea typeface="ヒラギノ角ゴ ProN W3"/>
                <a:sym typeface="Lucida Grande"/>
              </a:rPr>
              <a:t>8</a:t>
            </a:r>
            <a:endParaRPr lang="en-US" altLang="ru-RU" sz="1000" dirty="0">
              <a:solidFill>
                <a:srgbClr val="004F9F"/>
              </a:solidFill>
              <a:latin typeface="Verdana" pitchFamily="34" charset="0"/>
              <a:ea typeface="ヒラギノ角ゴ ProN W3"/>
              <a:sym typeface="Lucida Grande"/>
            </a:endParaRPr>
          </a:p>
        </p:txBody>
      </p:sp>
      <p:sp>
        <p:nvSpPr>
          <p:cNvPr id="6" name="Line 1">
            <a:extLst>
              <a:ext uri="{FF2B5EF4-FFF2-40B4-BE49-F238E27FC236}">
                <a16:creationId xmlns:a16="http://schemas.microsoft.com/office/drawing/2014/main" id="{8ADA6AE8-E1DE-498B-9910-CFFFB8F8DC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417" y="901892"/>
            <a:ext cx="11670223" cy="4671"/>
          </a:xfrm>
          <a:prstGeom prst="line">
            <a:avLst/>
          </a:prstGeom>
          <a:noFill/>
          <a:ln w="12700">
            <a:solidFill>
              <a:srgbClr val="004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">
            <a:extLst>
              <a:ext uri="{FF2B5EF4-FFF2-40B4-BE49-F238E27FC236}">
                <a16:creationId xmlns:a16="http://schemas.microsoft.com/office/drawing/2014/main" id="{5BAD282C-A965-459A-AF87-54FA75558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417" y="196928"/>
            <a:ext cx="11670223" cy="81330"/>
          </a:xfrm>
          <a:prstGeom prst="line">
            <a:avLst/>
          </a:prstGeom>
          <a:noFill/>
          <a:ln w="12700">
            <a:solidFill>
              <a:srgbClr val="004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B1DD13A-8557-4FAE-882E-5D34E341D266}"/>
              </a:ext>
            </a:extLst>
          </p:cNvPr>
          <p:cNvSpPr/>
          <p:nvPr/>
        </p:nvSpPr>
        <p:spPr>
          <a:xfrm>
            <a:off x="2135560" y="4725144"/>
            <a:ext cx="9285311" cy="653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1465" algn="just">
              <a:lnSpc>
                <a:spcPct val="107000"/>
              </a:lnSpc>
              <a:spcAft>
                <a:spcPts val="0"/>
              </a:spcAft>
              <a:tabLst>
                <a:tab pos="548005" algn="l"/>
              </a:tabLst>
            </a:pPr>
            <a:r>
              <a:rPr lang="ru-RU" sz="3600" b="1" dirty="0">
                <a:solidFill>
                  <a:srgbClr val="004F9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ЛЕТО.ВРЕМЯ ПРИКЛЮЧЕНИЙ.</a:t>
            </a:r>
            <a:endParaRPr lang="ru-RU" sz="3600" b="1" dirty="0">
              <a:solidFill>
                <a:srgbClr val="004F9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16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52630</TotalTime>
  <Words>609</Words>
  <Application>Microsoft Office PowerPoint</Application>
  <PresentationFormat>Широкоэкранный</PresentationFormat>
  <Paragraphs>116</Paragraphs>
  <Slides>8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MS PGothic</vt:lpstr>
      <vt:lpstr>Arial</vt:lpstr>
      <vt:lpstr>Calibri</vt:lpstr>
      <vt:lpstr>Lucida Grande</vt:lpstr>
      <vt:lpstr>Symbol</vt:lpstr>
      <vt:lpstr>Times New Roman</vt:lpstr>
      <vt:lpstr>Verdana</vt:lpstr>
      <vt:lpstr>Wingdings</vt:lpstr>
      <vt:lpstr>ヒラギノ角ゴ ProN W3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user</cp:lastModifiedBy>
  <cp:revision>3396</cp:revision>
  <cp:lastPrinted>2024-05-27T10:20:03Z</cp:lastPrinted>
  <dcterms:created xsi:type="dcterms:W3CDTF">2014-04-09T09:08:05Z</dcterms:created>
  <dcterms:modified xsi:type="dcterms:W3CDTF">2025-05-19T04:57:46Z</dcterms:modified>
</cp:coreProperties>
</file>